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6" r:id="rId4"/>
    <p:sldId id="269" r:id="rId5"/>
    <p:sldId id="316" r:id="rId6"/>
    <p:sldId id="290" r:id="rId7"/>
    <p:sldId id="291" r:id="rId8"/>
    <p:sldId id="293" r:id="rId9"/>
    <p:sldId id="294" r:id="rId10"/>
    <p:sldId id="319" r:id="rId11"/>
    <p:sldId id="292" r:id="rId12"/>
    <p:sldId id="295" r:id="rId13"/>
    <p:sldId id="296" r:id="rId14"/>
    <p:sldId id="297" r:id="rId15"/>
    <p:sldId id="298" r:id="rId16"/>
    <p:sldId id="301" r:id="rId17"/>
    <p:sldId id="259" r:id="rId18"/>
    <p:sldId id="287" r:id="rId19"/>
    <p:sldId id="320" r:id="rId20"/>
    <p:sldId id="302" r:id="rId21"/>
    <p:sldId id="321" r:id="rId22"/>
    <p:sldId id="303" r:id="rId23"/>
    <p:sldId id="304" r:id="rId24"/>
    <p:sldId id="273" r:id="rId25"/>
    <p:sldId id="306" r:id="rId26"/>
    <p:sldId id="308" r:id="rId27"/>
    <p:sldId id="276" r:id="rId28"/>
    <p:sldId id="318" r:id="rId29"/>
    <p:sldId id="310" r:id="rId30"/>
    <p:sldId id="324" r:id="rId31"/>
    <p:sldId id="326" r:id="rId32"/>
    <p:sldId id="312" r:id="rId33"/>
    <p:sldId id="313" r:id="rId34"/>
    <p:sldId id="322" r:id="rId35"/>
    <p:sldId id="315" r:id="rId36"/>
    <p:sldId id="323" r:id="rId37"/>
    <p:sldId id="284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3818"/>
    <a:srgbClr val="FF4F0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775" autoAdjust="0"/>
  </p:normalViewPr>
  <p:slideViewPr>
    <p:cSldViewPr snapToGrid="0">
      <p:cViewPr varScale="1">
        <p:scale>
          <a:sx n="95" d="100"/>
          <a:sy n="95" d="100"/>
        </p:scale>
        <p:origin x="1002" y="84"/>
      </p:cViewPr>
      <p:guideLst/>
    </p:cSldViewPr>
  </p:slideViewPr>
  <p:notesTextViewPr>
    <p:cViewPr>
      <p:scale>
        <a:sx n="1" d="1"/>
        <a:sy n="1" d="1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A3BEF0-C8B0-470D-B5AE-BB7CE280B3CD}" type="datetimeFigureOut">
              <a:rPr lang="de-DE" smtClean="0"/>
              <a:t>29.11.2020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A5C0C-BDDD-45F6-8746-DF15B1A361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5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RBO: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mip-maps</a:t>
            </a:r>
            <a:r>
              <a:rPr lang="de-DE" dirty="0"/>
              <a:t>, </a:t>
            </a:r>
            <a:r>
              <a:rPr lang="de-DE" dirty="0" err="1"/>
              <a:t>layers</a:t>
            </a:r>
            <a:r>
              <a:rPr lang="de-DE" dirty="0"/>
              <a:t>, </a:t>
            </a:r>
            <a:r>
              <a:rPr lang="de-DE" dirty="0" err="1"/>
              <a:t>tiling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texture</a:t>
            </a:r>
            <a:r>
              <a:rPr lang="de-DE" dirty="0"/>
              <a:t> </a:t>
            </a:r>
            <a:r>
              <a:rPr lang="de-DE" dirty="0" err="1"/>
              <a:t>paramters</a:t>
            </a:r>
            <a:endParaRPr lang="de-DE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rendertargets</a:t>
            </a:r>
            <a:endParaRPr lang="de-DE" dirty="0"/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273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de-DE" dirty="0"/>
              <a:t>Mit sin(\</a:t>
            </a:r>
            <a:r>
              <a:rPr lang="de-DE" altLang="de-DE" dirty="0" err="1"/>
              <a:t>theta</a:t>
            </a:r>
            <a:r>
              <a:rPr lang="de-DE" altLang="de-DE" dirty="0"/>
              <a:t>) berücksichtigen wir quasi, dass die </a:t>
            </a:r>
            <a:r>
              <a:rPr lang="de-DE" altLang="de-DE" dirty="0" err="1"/>
              <a:t>fläche</a:t>
            </a:r>
            <a:r>
              <a:rPr lang="de-DE" altLang="de-DE" dirty="0"/>
              <a:t> nach oben hin immer kleiner wird</a:t>
            </a:r>
            <a:endParaRPr kumimoji="0" lang="de-DE" altLang="de-DE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8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Manipulieren der Szene vor Rendern auf den Screen: </a:t>
            </a:r>
            <a:r>
              <a:rPr lang="de-DE" dirty="0" err="1"/>
              <a:t>Minimap</a:t>
            </a:r>
            <a:r>
              <a:rPr lang="de-DE" dirty="0"/>
              <a:t>, Spiegel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57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Effekte auf u/v-große Textur anwenden, statt auf gesamte Szene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050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geschicktes Sampling </a:t>
            </a:r>
            <a:r>
              <a:rPr lang="de-DE" dirty="0" err="1"/>
              <a:t>Equirectengularmap</a:t>
            </a:r>
            <a:r>
              <a:rPr lang="de-DE" dirty="0"/>
              <a:t> als </a:t>
            </a:r>
            <a:r>
              <a:rPr lang="de-DE" dirty="0" err="1"/>
              <a:t>Cubemap</a:t>
            </a:r>
            <a:r>
              <a:rPr lang="de-DE" dirty="0"/>
              <a:t>-Textur in FBO speichern</a:t>
            </a:r>
          </a:p>
          <a:p>
            <a:r>
              <a:rPr lang="de-DE" dirty="0" err="1"/>
              <a:t>Cubemap</a:t>
            </a:r>
            <a:r>
              <a:rPr lang="de-DE" dirty="0"/>
              <a:t> benutzen, um </a:t>
            </a:r>
            <a:r>
              <a:rPr lang="de-DE" dirty="0" err="1"/>
              <a:t>Skybox</a:t>
            </a:r>
            <a:r>
              <a:rPr lang="de-DE" dirty="0"/>
              <a:t> zu texturieren</a:t>
            </a:r>
          </a:p>
          <a:p>
            <a:r>
              <a:rPr lang="de-DE" dirty="0" err="1"/>
              <a:t>Cubemap</a:t>
            </a:r>
            <a:r>
              <a:rPr lang="de-DE" dirty="0"/>
              <a:t> benutzen, um </a:t>
            </a:r>
            <a:r>
              <a:rPr lang="de-DE" dirty="0" err="1"/>
              <a:t>Irradiancemap</a:t>
            </a:r>
            <a:r>
              <a:rPr lang="de-DE" dirty="0"/>
              <a:t> zu erstellen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78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Cubemap</a:t>
            </a:r>
            <a:r>
              <a:rPr lang="de-DE" dirty="0"/>
              <a:t> in </a:t>
            </a:r>
            <a:r>
              <a:rPr lang="de-DE" dirty="0" err="1"/>
              <a:t>Irradiancemap</a:t>
            </a:r>
            <a:r>
              <a:rPr lang="de-DE" dirty="0"/>
              <a:t> durch </a:t>
            </a:r>
            <a:r>
              <a:rPr lang="de-DE" dirty="0" err="1"/>
              <a:t>Convolution</a:t>
            </a:r>
            <a:r>
              <a:rPr lang="de-DE" dirty="0"/>
              <a:t>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75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Integral hängt ab von </a:t>
            </a:r>
          </a:p>
          <a:p>
            <a:r>
              <a:rPr lang="de-DE" dirty="0"/>
              <a:t>Theta =&gt; Einfallswinkel</a:t>
            </a:r>
          </a:p>
          <a:p>
            <a:r>
              <a:rPr lang="de-DE" dirty="0"/>
              <a:t>Und w, sozusagen das Volumen entlang einer Richtung. (PBR: Lichtintensität ist wieviel Strahlkraft in diesem Volumen vorliegt)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056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0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153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Stichwort: </a:t>
            </a:r>
            <a:r>
              <a:rPr lang="de-DE" dirty="0" err="1"/>
              <a:t>Reflection</a:t>
            </a:r>
            <a:r>
              <a:rPr lang="de-DE" dirty="0"/>
              <a:t> </a:t>
            </a:r>
            <a:r>
              <a:rPr lang="de-DE" dirty="0" err="1"/>
              <a:t>Probes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Integral das nur von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abhängt.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Wir können also eine Lookup-Tabelle vorberechnen, indem jeder Texel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(wo) die Lösung des Integrals enthält.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entlang einer wo Richtung, soll alle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wi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berücksichtigen.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Jeder Texel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enthält also als Wert die Summe an einfallendem Licht, das auf eine Fläche trifft, die im Lot zu wo steht.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Wenn mir in diese Umgebung ein Modell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stellen, sind die Flächen ja verschieden ausgerichtet, die Normalen zu diesen Flächen entsprechen dann wo, somit kann man die Normalen zum samplen der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Cubemap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nutzen.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Wie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löse ich Integral?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Jedes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Fragment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sampled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die </a:t>
            </a:r>
            <a:r>
              <a:rPr lang="de-DE" altLang="de-DE" sz="1200" dirty="0" err="1">
                <a:solidFill>
                  <a:srgbClr val="111111"/>
                </a:solidFill>
                <a:latin typeface="Gudea"/>
              </a:rPr>
              <a:t>Irradiance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von allen möglichen Richtungen der Sphäre Omega. Das wären aber unendlich viele Richtungen.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Deswegen nehmen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wir eine feste Menge an Richtungen </a:t>
            </a:r>
            <a:r>
              <a:rPr kumimoji="0" lang="de-DE" altLang="de-DE" sz="1200" b="0" i="0" u="none" strike="noStrike" cap="none" normalizeH="0" dirty="0" err="1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wi</a:t>
            </a:r>
            <a:r>
              <a:rPr kumimoji="0" lang="de-DE" altLang="de-DE" sz="1200" b="0" i="0" u="none" strike="noStrike" cap="none" normalizeH="0" dirty="0">
                <a:ln>
                  <a:noFill/>
                </a:ln>
                <a:solidFill>
                  <a:srgbClr val="111111"/>
                </a:solidFill>
                <a:effectLst/>
                <a:latin typeface="Gudea"/>
              </a:rPr>
              <a:t> (uniform verteilt).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Feste Menge wo (</a:t>
            </a:r>
            <a:r>
              <a:rPr lang="de-DE" altLang="de-DE" sz="1200" baseline="0" dirty="0" err="1">
                <a:solidFill>
                  <a:srgbClr val="111111"/>
                </a:solidFill>
                <a:latin typeface="Gudea"/>
              </a:rPr>
              <a:t>Texelanzahl</a:t>
            </a:r>
            <a:r>
              <a:rPr lang="de-DE" altLang="de-DE" sz="1200" baseline="0" dirty="0">
                <a:solidFill>
                  <a:srgbClr val="111111"/>
                </a:solidFill>
                <a:latin typeface="Gudea"/>
              </a:rPr>
              <a:t>)</a:t>
            </a:r>
            <a:r>
              <a:rPr lang="de-DE" altLang="de-DE" sz="1200" dirty="0">
                <a:solidFill>
                  <a:srgbClr val="111111"/>
                </a:solidFill>
                <a:latin typeface="Gudea"/>
              </a:rPr>
              <a:t> entspricht Anzahl der Hemisphären.</a:t>
            </a: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rgbClr val="111111"/>
              </a:solidFill>
              <a:effectLst/>
              <a:latin typeface="Gudea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A5C0C-BDDD-45F6-8746-DF15B1A3610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303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C79394-3FCD-4524-871F-4FB367E3E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3631F6-E0D7-43CD-92A9-673511B84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FBEFC1-D3EE-4BE1-A0C6-25478FAD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44773-E2FE-4F08-9601-EA9D3CE1879B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B22642-AA98-47BE-93B9-8B182419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32548-6A89-4000-8D6E-AA4ABD66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917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9A3BED-0375-423D-BF58-2ED31334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305486A-1BD9-4966-9439-BCA0E26FF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D19368-6CE0-4749-8BC6-54D285B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ADB85-D454-4EAD-B46E-5B95B5D4747C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CEF56E-66AB-49AB-B14F-12310BE7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57CAEC-4DAA-4D4A-BE9E-3C4E28C5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18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A0D50F-324F-4534-90C7-1D57C03A1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958931A-15B0-4102-B1E6-64D77B8DA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1BE6E-9633-4C63-9B3C-C11A9DF5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3B246-5A27-4C44-9D63-C5E7EFD0D61F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F483B0-A44D-4080-8133-7033157E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13697C-1BF0-4E8E-A480-EE683DE3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83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26071-3D0B-48E9-9A9A-6DCA9AE1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58281-C426-4E5E-99A6-09E63F9A6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219C33-86E7-45C3-8749-29002CED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90BE-2629-41D5-9D8B-A6FDC321775E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AE65C-28FB-40CB-8B57-87573300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F49106-C01C-414C-B0BD-E1533667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524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1BE0B-1BFD-4CD1-A1DB-FDE2915B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19ABA7-0F11-4488-B8B9-4890DBCE1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807A7C-4422-49F9-AED0-00C1EDBEC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28674-31B2-454B-BD29-16850B5607B4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90732-4AB7-4F5B-BEF6-DF8B9423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04FFB-F677-4D78-9129-65A3AD3A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33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5024A-79FB-4594-B877-A83F07C9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36A854-1C51-4304-BB65-88F148BA0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36F53F1-7E55-4F2E-96EC-D5EE1327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EBD59A-1911-4ADA-81B5-CBDB6AE1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1063-F08F-4130-B8E6-4CB61451A413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AC602D-F8E0-4C71-9822-B3F965D5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A4B5FF-7A95-48F2-BD70-9BCC7EEE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44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C3A9DC-AA71-452E-A67E-8DA7B99ED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754F8-C9FD-43CE-A2D6-BB0D48899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EF3890A-1B8F-4BD9-801E-7808D042D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6BAB9F-0F39-4C61-AA5F-EAF5B7BBC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50D98-F49F-4A69-976C-9F28A8570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A9E5E50-262F-492B-9775-20ED3B25F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7CCB-8489-4A8C-A010-F9BBE9431087}" type="datetime1">
              <a:rPr lang="de-DE" smtClean="0"/>
              <a:t>29.11.2020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D96C538-DCA5-453F-A65E-00AC2C8D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F4F548-CAE9-4EB9-B10A-E485A3419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7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2C351-4DDB-4490-9B5B-31144EB2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350932-190E-4CD1-98D1-028288E6F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AAA6-F593-4ECD-8AF8-205CF3F03681}" type="datetime1">
              <a:rPr lang="de-DE" smtClean="0"/>
              <a:t>29.11.2020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441168-8A5B-4739-8846-B3C74DFC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19A266-11C1-4396-97A5-EBB465E7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410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A504C40-C462-423F-BF86-BF204F666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1BF3-51BD-4E22-B28D-C9C8F276024E}" type="datetime1">
              <a:rPr lang="de-DE" smtClean="0"/>
              <a:t>29.11.2020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C568B6-1A6A-4276-914A-FA120C84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53F58F-3BCB-4AA4-B5F4-81D01140C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3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07A57-6BD3-484B-88D7-2AA1E9BC0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5A879-E11D-4224-93D7-B18818DF0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34E7E3-85DD-4CDE-A3C4-658A4FBCB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D49988-3D11-4D6C-9C2F-5DD4DC22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393C0-05A4-45C9-9880-03040D7825A6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6D745D-C96A-4CF0-9C0F-6FD392058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7C82E0-758E-4392-91CF-FBAA4965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96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AC7CDE-06C2-4D92-AD25-ED921B04D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7530429-E63C-47DD-9CA2-3029D26C6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5ED5E4-E06E-404F-B102-985F5CCE4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3A8559-AC73-4D69-9787-61C317AF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E20D-CAE0-4912-B248-91575CCD7462}" type="datetime1">
              <a:rPr lang="de-DE" smtClean="0"/>
              <a:t>29.11.2020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211EDA-D01B-4310-8753-7270E6441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5031304-CA3A-4803-BF88-373A4DC8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58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1380F9E-5CBC-4F26-BFF8-4E07F4C2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8BEC58-7F66-4833-9F92-EF60FEC10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CDD647-1883-498A-A89D-211D3D0A4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A90D-1D38-4958-8531-04BFF3DFCA26}" type="datetime1">
              <a:rPr lang="de-DE" smtClean="0"/>
              <a:t>29.11.2020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357873-F962-402A-9EE0-72A561B7D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F41D0E-58C0-478E-9475-F6B8E6812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9D6DE-4E1C-4ADB-B41E-3EF489A164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47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20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21.svg"/><Relationship Id="rId4" Type="http://schemas.openxmlformats.org/officeDocument/2006/relationships/image" Target="../media/image43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Default_Framebuffer" TargetMode="External"/><Relationship Id="rId7" Type="http://schemas.openxmlformats.org/officeDocument/2006/relationships/hyperlink" Target="http://www.hdrlabs.com/sibl/archive.html" TargetMode="External"/><Relationship Id="rId2" Type="http://schemas.openxmlformats.org/officeDocument/2006/relationships/hyperlink" Target="https://www.khronos.org/opengl/wiki/Framebuff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opengl.com/PBR/Theory" TargetMode="External"/><Relationship Id="rId5" Type="http://schemas.openxmlformats.org/officeDocument/2006/relationships/hyperlink" Target="https://learnopengl.com/PBR/IBL/Diffuse-irradiance" TargetMode="External"/><Relationship Id="rId4" Type="http://schemas.openxmlformats.org/officeDocument/2006/relationships/hyperlink" Target="https://www.khronos.org/opengl/wiki/Framebuffer_Ob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32C6CBFC-F085-44B4-8185-6403F38469DC}"/>
              </a:ext>
            </a:extLst>
          </p:cNvPr>
          <p:cNvSpPr/>
          <p:nvPr/>
        </p:nvSpPr>
        <p:spPr>
          <a:xfrm>
            <a:off x="0" y="-1"/>
            <a:ext cx="12192000" cy="216217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54FC3B9-2EE4-4597-8D7A-187736FB6C52}"/>
              </a:ext>
            </a:extLst>
          </p:cNvPr>
          <p:cNvSpPr txBox="1"/>
          <p:nvPr/>
        </p:nvSpPr>
        <p:spPr>
          <a:xfrm>
            <a:off x="237065" y="237066"/>
            <a:ext cx="67225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FRAMEBUFFEROBJECTS (FBOs)</a:t>
            </a:r>
          </a:p>
          <a:p>
            <a:r>
              <a:rPr lang="de-DE" dirty="0">
                <a:solidFill>
                  <a:schemeClr val="bg1"/>
                </a:solidFill>
              </a:rPr>
              <a:t>Maximilian Querfeld - 28.11.2020</a:t>
            </a:r>
          </a:p>
        </p:txBody>
      </p:sp>
    </p:spTree>
    <p:extLst>
      <p:ext uri="{BB962C8B-B14F-4D97-AF65-F5344CB8AC3E}">
        <p14:creationId xmlns:p14="http://schemas.microsoft.com/office/powerpoint/2010/main" val="20773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>
                <a:solidFill>
                  <a:srgbClr val="00B0F0"/>
                </a:solidFill>
              </a:rPr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50394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7033012" y="1934338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11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169984" y="1942042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4457911" y="1942042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8" name="Pfeil: Chevron 37">
            <a:extLst>
              <a:ext uri="{FF2B5EF4-FFF2-40B4-BE49-F238E27FC236}">
                <a16:creationId xmlns:a16="http://schemas.microsoft.com/office/drawing/2014/main" id="{C7851431-B76C-4D57-B478-9708E02322FE}"/>
              </a:ext>
            </a:extLst>
          </p:cNvPr>
          <p:cNvSpPr/>
          <p:nvPr/>
        </p:nvSpPr>
        <p:spPr>
          <a:xfrm>
            <a:off x="9608112" y="4624920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15F31E59-A08C-481D-B9FB-29E4773DC841}"/>
              </a:ext>
            </a:extLst>
          </p:cNvPr>
          <p:cNvSpPr/>
          <p:nvPr/>
        </p:nvSpPr>
        <p:spPr>
          <a:xfrm>
            <a:off x="7033011" y="4624920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FRAMEBUFFER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0" name="Pfeil: Chevron 39">
            <a:extLst>
              <a:ext uri="{FF2B5EF4-FFF2-40B4-BE49-F238E27FC236}">
                <a16:creationId xmlns:a16="http://schemas.microsoft.com/office/drawing/2014/main" id="{8268B363-5C1E-4538-8679-6E7EC8903A37}"/>
              </a:ext>
            </a:extLst>
          </p:cNvPr>
          <p:cNvSpPr/>
          <p:nvPr/>
        </p:nvSpPr>
        <p:spPr>
          <a:xfrm>
            <a:off x="169984" y="4624920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41" name="Pfeil: Chevron 40">
            <a:extLst>
              <a:ext uri="{FF2B5EF4-FFF2-40B4-BE49-F238E27FC236}">
                <a16:creationId xmlns:a16="http://schemas.microsoft.com/office/drawing/2014/main" id="{0DF7D5E0-1B51-4ECC-8BF7-9276FF2BBC65}"/>
              </a:ext>
            </a:extLst>
          </p:cNvPr>
          <p:cNvSpPr/>
          <p:nvPr/>
        </p:nvSpPr>
        <p:spPr>
          <a:xfrm>
            <a:off x="2313947" y="4624920"/>
            <a:ext cx="4620461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E9D0D23A-7776-4A02-AB7D-631DB916A80C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  <p:sp>
        <p:nvSpPr>
          <p:cNvPr id="11" name="Pfeil: Chevron 10">
            <a:extLst>
              <a:ext uri="{FF2B5EF4-FFF2-40B4-BE49-F238E27FC236}">
                <a16:creationId xmlns:a16="http://schemas.microsoft.com/office/drawing/2014/main" id="{F3A64DE9-955C-421E-BF11-C023A5F7E8C9}"/>
              </a:ext>
            </a:extLst>
          </p:cNvPr>
          <p:cNvSpPr/>
          <p:nvPr/>
        </p:nvSpPr>
        <p:spPr>
          <a:xfrm>
            <a:off x="2313948" y="1934338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BIND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12" name="Pfeil: Chevron 11">
            <a:extLst>
              <a:ext uri="{FF2B5EF4-FFF2-40B4-BE49-F238E27FC236}">
                <a16:creationId xmlns:a16="http://schemas.microsoft.com/office/drawing/2014/main" id="{EBA3083D-B371-4047-832A-109B01F3E9D5}"/>
              </a:ext>
            </a:extLst>
          </p:cNvPr>
          <p:cNvSpPr/>
          <p:nvPr/>
        </p:nvSpPr>
        <p:spPr>
          <a:xfrm>
            <a:off x="9608112" y="1934338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UNBIND 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1082B70-9207-42CC-B61A-ED8C15DBDFBA}"/>
              </a:ext>
            </a:extLst>
          </p:cNvPr>
          <p:cNvSpPr txBox="1"/>
          <p:nvPr/>
        </p:nvSpPr>
        <p:spPr>
          <a:xfrm>
            <a:off x="0" y="2308370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748ED4D-FFA0-41A2-B700-82ABDA23A820}"/>
              </a:ext>
            </a:extLst>
          </p:cNvPr>
          <p:cNvSpPr txBox="1"/>
          <p:nvPr/>
        </p:nvSpPr>
        <p:spPr>
          <a:xfrm>
            <a:off x="-1" y="4991248"/>
            <a:ext cx="371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979085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792064" y="1919717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12</a:t>
            </a:fld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D45B8B1-68A1-408D-8977-4FA08D4AE161}"/>
              </a:ext>
            </a:extLst>
          </p:cNvPr>
          <p:cNvSpPr/>
          <p:nvPr/>
        </p:nvSpPr>
        <p:spPr>
          <a:xfrm>
            <a:off x="5792065" y="5068774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FRAMEBUFFER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3" name="Pfeil: nach rechts 42">
            <a:extLst>
              <a:ext uri="{FF2B5EF4-FFF2-40B4-BE49-F238E27FC236}">
                <a16:creationId xmlns:a16="http://schemas.microsoft.com/office/drawing/2014/main" id="{C4C97CBA-9079-4C3E-9F3B-B6A90A4E3BF5}"/>
              </a:ext>
            </a:extLst>
          </p:cNvPr>
          <p:cNvSpPr/>
          <p:nvPr/>
        </p:nvSpPr>
        <p:spPr>
          <a:xfrm>
            <a:off x="4768724" y="5334018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89954892-E089-4A05-92A0-56FD74A4114A}"/>
              </a:ext>
            </a:extLst>
          </p:cNvPr>
          <p:cNvSpPr/>
          <p:nvPr/>
        </p:nvSpPr>
        <p:spPr>
          <a:xfrm>
            <a:off x="9415133" y="5068774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SCREEN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2FD77AE7-0918-48C2-A91E-8F992F1E6A5E}"/>
              </a:ext>
            </a:extLst>
          </p:cNvPr>
          <p:cNvSpPr/>
          <p:nvPr/>
        </p:nvSpPr>
        <p:spPr>
          <a:xfrm>
            <a:off x="8391792" y="5360213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4EA441C9-6E61-4216-AEAC-69FA2FC44112}"/>
              </a:ext>
            </a:extLst>
          </p:cNvPr>
          <p:cNvSpPr/>
          <p:nvPr/>
        </p:nvSpPr>
        <p:spPr>
          <a:xfrm>
            <a:off x="4768724" y="2184961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02351D52-928B-478E-A4D8-FF32A17A2188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8854780-790F-47D7-86F4-C7A880E6E463}"/>
              </a:ext>
            </a:extLst>
          </p:cNvPr>
          <p:cNvSpPr/>
          <p:nvPr/>
        </p:nvSpPr>
        <p:spPr>
          <a:xfrm>
            <a:off x="324654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95419EF-7943-466A-A7B6-C1CB71206D08}"/>
              </a:ext>
            </a:extLst>
          </p:cNvPr>
          <p:cNvSpPr/>
          <p:nvPr/>
        </p:nvSpPr>
        <p:spPr>
          <a:xfrm>
            <a:off x="324654" y="6009414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26B28E7-A8CE-4B77-A8B7-8C9C875FF3AC}"/>
              </a:ext>
            </a:extLst>
          </p:cNvPr>
          <p:cNvSpPr/>
          <p:nvPr/>
        </p:nvSpPr>
        <p:spPr>
          <a:xfrm>
            <a:off x="324654" y="1169718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1BEFB28-A19A-4D2A-A462-EA96DCB2CC23}"/>
              </a:ext>
            </a:extLst>
          </p:cNvPr>
          <p:cNvSpPr/>
          <p:nvPr/>
        </p:nvSpPr>
        <p:spPr>
          <a:xfrm>
            <a:off x="324654" y="3154588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 descr="Videokamera">
            <a:extLst>
              <a:ext uri="{FF2B5EF4-FFF2-40B4-BE49-F238E27FC236}">
                <a16:creationId xmlns:a16="http://schemas.microsoft.com/office/drawing/2014/main" id="{B55DA9E1-D2AA-4898-AB05-46DFF5076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2094706" y="1356614"/>
            <a:ext cx="914400" cy="914400"/>
          </a:xfrm>
          <a:prstGeom prst="rect">
            <a:avLst/>
          </a:prstGeom>
        </p:spPr>
      </p:pic>
      <p:pic>
        <p:nvPicPr>
          <p:cNvPr id="26" name="Grafik 25" descr="Würfel">
            <a:extLst>
              <a:ext uri="{FF2B5EF4-FFF2-40B4-BE49-F238E27FC236}">
                <a16:creationId xmlns:a16="http://schemas.microsoft.com/office/drawing/2014/main" id="{81D51A1E-2903-4D42-B85F-5B050597B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932" y="2603926"/>
            <a:ext cx="914400" cy="914400"/>
          </a:xfrm>
          <a:prstGeom prst="rect">
            <a:avLst/>
          </a:prstGeom>
        </p:spPr>
      </p:pic>
      <p:pic>
        <p:nvPicPr>
          <p:cNvPr id="28" name="Grafik 27" descr="Würfel">
            <a:extLst>
              <a:ext uri="{FF2B5EF4-FFF2-40B4-BE49-F238E27FC236}">
                <a16:creationId xmlns:a16="http://schemas.microsoft.com/office/drawing/2014/main" id="{5811F527-46E9-4FE8-A46B-19386D871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532" y="2603926"/>
            <a:ext cx="914400" cy="914400"/>
          </a:xfrm>
          <a:prstGeom prst="rect">
            <a:avLst/>
          </a:prstGeom>
        </p:spPr>
      </p:pic>
      <p:pic>
        <p:nvPicPr>
          <p:cNvPr id="29" name="Grafik 28" descr="Videokamera">
            <a:extLst>
              <a:ext uri="{FF2B5EF4-FFF2-40B4-BE49-F238E27FC236}">
                <a16:creationId xmlns:a16="http://schemas.microsoft.com/office/drawing/2014/main" id="{8461EA45-D88F-43EE-9A60-58AD5FE9D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367" y="5365303"/>
            <a:ext cx="914400" cy="914400"/>
          </a:xfrm>
          <a:prstGeom prst="rect">
            <a:avLst/>
          </a:prstGeom>
        </p:spPr>
      </p:pic>
      <p:pic>
        <p:nvPicPr>
          <p:cNvPr id="30" name="Grafik 29" descr="Würfel">
            <a:extLst>
              <a:ext uri="{FF2B5EF4-FFF2-40B4-BE49-F238E27FC236}">
                <a16:creationId xmlns:a16="http://schemas.microsoft.com/office/drawing/2014/main" id="{F94F0624-9F10-483B-AE6E-044B03422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2932" y="5458751"/>
            <a:ext cx="914400" cy="914400"/>
          </a:xfrm>
          <a:prstGeom prst="rect">
            <a:avLst/>
          </a:prstGeom>
        </p:spPr>
      </p:pic>
      <p:pic>
        <p:nvPicPr>
          <p:cNvPr id="31" name="Grafik 30" descr="Würfel">
            <a:extLst>
              <a:ext uri="{FF2B5EF4-FFF2-40B4-BE49-F238E27FC236}">
                <a16:creationId xmlns:a16="http://schemas.microsoft.com/office/drawing/2014/main" id="{79836D73-4B3C-4B5B-8B45-66C44E3A7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8532" y="54587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63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1D76F51-342B-4496-9BF4-4AFB6C918296}"/>
              </a:ext>
            </a:extLst>
          </p:cNvPr>
          <p:cNvSpPr/>
          <p:nvPr/>
        </p:nvSpPr>
        <p:spPr>
          <a:xfrm>
            <a:off x="6011078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9A6F5596-9B23-44F9-B504-2C4A80601B2E}"/>
              </a:ext>
            </a:extLst>
          </p:cNvPr>
          <p:cNvSpPr/>
          <p:nvPr/>
        </p:nvSpPr>
        <p:spPr>
          <a:xfrm>
            <a:off x="6011079" y="6024826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6322529D-6B77-4E8F-9FC8-BAF4308FFBF9}"/>
              </a:ext>
            </a:extLst>
          </p:cNvPr>
          <p:cNvSpPr/>
          <p:nvPr/>
        </p:nvSpPr>
        <p:spPr>
          <a:xfrm>
            <a:off x="324654" y="4024543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CACE92A-C258-47C9-AEAD-91746EA50956}"/>
              </a:ext>
            </a:extLst>
          </p:cNvPr>
          <p:cNvSpPr/>
          <p:nvPr/>
        </p:nvSpPr>
        <p:spPr>
          <a:xfrm>
            <a:off x="324654" y="6009414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61840FC-22D3-42E4-9B32-1CAC9E736BCE}"/>
              </a:ext>
            </a:extLst>
          </p:cNvPr>
          <p:cNvSpPr/>
          <p:nvPr/>
        </p:nvSpPr>
        <p:spPr>
          <a:xfrm>
            <a:off x="324654" y="1169718"/>
            <a:ext cx="4296557" cy="26815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5B37B2-38A2-412A-910B-23B00ED37DC4}"/>
              </a:ext>
            </a:extLst>
          </p:cNvPr>
          <p:cNvSpPr/>
          <p:nvPr/>
        </p:nvSpPr>
        <p:spPr>
          <a:xfrm>
            <a:off x="324654" y="3154588"/>
            <a:ext cx="4296556" cy="6966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13</a:t>
            </a:fld>
            <a:endParaRPr lang="de-DE"/>
          </a:p>
        </p:txBody>
      </p:sp>
      <p:pic>
        <p:nvPicPr>
          <p:cNvPr id="16" name="Grafik 15" descr="Videokamera">
            <a:extLst>
              <a:ext uri="{FF2B5EF4-FFF2-40B4-BE49-F238E27FC236}">
                <a16:creationId xmlns:a16="http://schemas.microsoft.com/office/drawing/2014/main" id="{F47EFCC7-BCF6-498C-BB1A-CD28347AA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094706" y="1356614"/>
            <a:ext cx="914400" cy="914400"/>
          </a:xfrm>
          <a:prstGeom prst="rect">
            <a:avLst/>
          </a:prstGeom>
        </p:spPr>
      </p:pic>
      <p:pic>
        <p:nvPicPr>
          <p:cNvPr id="17" name="Grafik 16" descr="Würfel">
            <a:extLst>
              <a:ext uri="{FF2B5EF4-FFF2-40B4-BE49-F238E27FC236}">
                <a16:creationId xmlns:a16="http://schemas.microsoft.com/office/drawing/2014/main" id="{AF44CA21-3B32-46DF-9A25-C085577C1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2932" y="2603926"/>
            <a:ext cx="914400" cy="914400"/>
          </a:xfrm>
          <a:prstGeom prst="rect">
            <a:avLst/>
          </a:prstGeom>
        </p:spPr>
      </p:pic>
      <p:pic>
        <p:nvPicPr>
          <p:cNvPr id="21" name="Grafik 20" descr="Würfel">
            <a:extLst>
              <a:ext uri="{FF2B5EF4-FFF2-40B4-BE49-F238E27FC236}">
                <a16:creationId xmlns:a16="http://schemas.microsoft.com/office/drawing/2014/main" id="{C38C87C3-FA99-4239-97F9-D6D8326DB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532" y="2603926"/>
            <a:ext cx="914400" cy="9144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DB2AF2A9-3B0A-455F-A193-0ABD07667B4E}"/>
              </a:ext>
            </a:extLst>
          </p:cNvPr>
          <p:cNvSpPr/>
          <p:nvPr/>
        </p:nvSpPr>
        <p:spPr>
          <a:xfrm>
            <a:off x="7659293" y="5365303"/>
            <a:ext cx="1000125" cy="9144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E5E2BCC-CAFE-42AE-AB0F-606CB2FDED38}"/>
              </a:ext>
            </a:extLst>
          </p:cNvPr>
          <p:cNvGrpSpPr/>
          <p:nvPr/>
        </p:nvGrpSpPr>
        <p:grpSpPr>
          <a:xfrm>
            <a:off x="6011079" y="1169718"/>
            <a:ext cx="4296557" cy="2681520"/>
            <a:chOff x="6011079" y="872629"/>
            <a:chExt cx="4296557" cy="2681520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773A3A5-8EDF-4273-A873-4E7668A5BE43}"/>
                </a:ext>
              </a:extLst>
            </p:cNvPr>
            <p:cNvSpPr/>
            <p:nvPr/>
          </p:nvSpPr>
          <p:spPr>
            <a:xfrm>
              <a:off x="6011079" y="872629"/>
              <a:ext cx="4296557" cy="26815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334FE-956D-4634-B02E-26900198B78B}"/>
                </a:ext>
              </a:extLst>
            </p:cNvPr>
            <p:cNvSpPr/>
            <p:nvPr/>
          </p:nvSpPr>
          <p:spPr>
            <a:xfrm>
              <a:off x="7659292" y="2439318"/>
              <a:ext cx="1000125" cy="91440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676D9AB-09EA-4FEF-B2B2-F22FEBAD6D3A}"/>
                </a:ext>
              </a:extLst>
            </p:cNvPr>
            <p:cNvSpPr/>
            <p:nvPr/>
          </p:nvSpPr>
          <p:spPr>
            <a:xfrm>
              <a:off x="7659292" y="1059525"/>
              <a:ext cx="1000125" cy="9144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5" name="Grafik 24" descr="Videokamera">
            <a:extLst>
              <a:ext uri="{FF2B5EF4-FFF2-40B4-BE49-F238E27FC236}">
                <a16:creationId xmlns:a16="http://schemas.microsoft.com/office/drawing/2014/main" id="{82E0F15B-ABB7-400E-A25F-E3A95F745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67" y="5365303"/>
            <a:ext cx="914400" cy="914400"/>
          </a:xfrm>
          <a:prstGeom prst="rect">
            <a:avLst/>
          </a:prstGeom>
        </p:spPr>
      </p:pic>
      <p:pic>
        <p:nvPicPr>
          <p:cNvPr id="26" name="Grafik 25" descr="Würfel">
            <a:extLst>
              <a:ext uri="{FF2B5EF4-FFF2-40B4-BE49-F238E27FC236}">
                <a16:creationId xmlns:a16="http://schemas.microsoft.com/office/drawing/2014/main" id="{E9BBD686-B46E-46A0-AC2B-ED4813454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2932" y="5458751"/>
            <a:ext cx="914400" cy="914400"/>
          </a:xfrm>
          <a:prstGeom prst="rect">
            <a:avLst/>
          </a:prstGeom>
        </p:spPr>
      </p:pic>
      <p:pic>
        <p:nvPicPr>
          <p:cNvPr id="28" name="Grafik 27" descr="Würfel">
            <a:extLst>
              <a:ext uri="{FF2B5EF4-FFF2-40B4-BE49-F238E27FC236}">
                <a16:creationId xmlns:a16="http://schemas.microsoft.com/office/drawing/2014/main" id="{7C44A588-8A0B-481D-A850-093B614624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8532" y="5458751"/>
            <a:ext cx="914400" cy="914400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C7E7C736-521D-420E-A716-FA5126D48A1B}"/>
              </a:ext>
            </a:extLst>
          </p:cNvPr>
          <p:cNvSpPr/>
          <p:nvPr/>
        </p:nvSpPr>
        <p:spPr>
          <a:xfrm>
            <a:off x="4768724" y="5373782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95C588B1-0576-4A1F-AE98-3E572651210C}"/>
              </a:ext>
            </a:extLst>
          </p:cNvPr>
          <p:cNvSpPr/>
          <p:nvPr/>
        </p:nvSpPr>
        <p:spPr>
          <a:xfrm>
            <a:off x="4768724" y="2224725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436F03C-36E3-48F0-96F7-0A7A5F5A6FB1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57527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14</a:t>
            </a:fld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5623A99-267A-4D67-A284-C78C47D7C39F}"/>
              </a:ext>
            </a:extLst>
          </p:cNvPr>
          <p:cNvGrpSpPr/>
          <p:nvPr/>
        </p:nvGrpSpPr>
        <p:grpSpPr>
          <a:xfrm>
            <a:off x="2485232" y="1311275"/>
            <a:ext cx="7221535" cy="5054600"/>
            <a:chOff x="1847850" y="433614"/>
            <a:chExt cx="8459785" cy="5990772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CBB895BA-56AD-429E-96D0-5DED86BC1379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D1D76F51-342B-4496-9BF4-4AFB6C918296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9A6F5596-9B23-44F9-B504-2C4A80601B2E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DB2AF2A9-3B0A-455F-A193-0ABD07667B4E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4340EA62-2408-419B-AE3B-ED7E3AA3983A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200" dirty="0"/>
                  <a:t>SCREEN</a:t>
                </a:r>
                <a:endParaRPr lang="de-DE" dirty="0"/>
              </a:p>
            </p:txBody>
          </p:sp>
          <p:grpSp>
            <p:nvGrpSpPr>
              <p:cNvPr id="7" name="Gruppieren 6">
                <a:extLst>
                  <a:ext uri="{FF2B5EF4-FFF2-40B4-BE49-F238E27FC236}">
                    <a16:creationId xmlns:a16="http://schemas.microsoft.com/office/drawing/2014/main" id="{88FFD43D-9FD8-4546-B5A8-616EAF8E6D33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DAA7089B-8818-4873-AC87-B302B4669DB8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F6BC2F8B-C8FC-4286-91C2-ED2890F9231A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DAAA97BA-A0B8-4961-8B40-BE04F668AF1B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ACE5EF9A-B970-49E2-AA8C-089DB5F3CCCD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EDD9D57F-BB29-4F95-A4D4-0273DA05F904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9D85F7A0-7889-4547-A630-8838234EFE94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8A34A22-1C5D-4304-93E1-D2EF34187639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id="{986EC83E-DE1D-4AAB-A036-7D6AAC9B60A1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04113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53">
            <a:extLst>
              <a:ext uri="{FF2B5EF4-FFF2-40B4-BE49-F238E27FC236}">
                <a16:creationId xmlns:a16="http://schemas.microsoft.com/office/drawing/2014/main" id="{B000ADAA-42F2-4637-8F4C-964A75C3C556}"/>
              </a:ext>
            </a:extLst>
          </p:cNvPr>
          <p:cNvSpPr/>
          <p:nvPr/>
        </p:nvSpPr>
        <p:spPr>
          <a:xfrm>
            <a:off x="9059453" y="4305256"/>
            <a:ext cx="2476499" cy="10247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15</a:t>
            </a:fld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A8C467B-B585-4CC2-8CAC-66BC5C0AC183}"/>
              </a:ext>
            </a:extLst>
          </p:cNvPr>
          <p:cNvSpPr/>
          <p:nvPr/>
        </p:nvSpPr>
        <p:spPr>
          <a:xfrm>
            <a:off x="5963697" y="3553160"/>
            <a:ext cx="1601063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B7F91B2C-199C-4350-970F-9982F9F78490}"/>
              </a:ext>
            </a:extLst>
          </p:cNvPr>
          <p:cNvSpPr/>
          <p:nvPr/>
        </p:nvSpPr>
        <p:spPr>
          <a:xfrm>
            <a:off x="4848246" y="3827717"/>
            <a:ext cx="900113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E01EBB7F-E689-4075-B021-A59C16812237}"/>
              </a:ext>
            </a:extLst>
          </p:cNvPr>
          <p:cNvSpPr/>
          <p:nvPr/>
        </p:nvSpPr>
        <p:spPr>
          <a:xfrm rot="19663411">
            <a:off x="7789089" y="3228197"/>
            <a:ext cx="1176295" cy="571500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7A69CE8-54F4-41C6-930B-516CB4519178}"/>
              </a:ext>
            </a:extLst>
          </p:cNvPr>
          <p:cNvGrpSpPr/>
          <p:nvPr/>
        </p:nvGrpSpPr>
        <p:grpSpPr>
          <a:xfrm>
            <a:off x="9027097" y="2489005"/>
            <a:ext cx="2597394" cy="1200531"/>
            <a:chOff x="8949719" y="304542"/>
            <a:chExt cx="2597394" cy="1200531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1A5EB7-1E6D-47F2-A9DD-A874BE6F3385}"/>
                </a:ext>
              </a:extLst>
            </p:cNvPr>
            <p:cNvSpPr/>
            <p:nvPr/>
          </p:nvSpPr>
          <p:spPr>
            <a:xfrm>
              <a:off x="8982075" y="401766"/>
              <a:ext cx="2476499" cy="10247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011412FF-D683-4788-A71E-923DCB54A935}"/>
                </a:ext>
              </a:extLst>
            </p:cNvPr>
            <p:cNvCxnSpPr>
              <a:cxnSpLocks/>
            </p:cNvCxnSpPr>
            <p:nvPr/>
          </p:nvCxnSpPr>
          <p:spPr>
            <a:xfrm>
              <a:off x="9077325" y="489208"/>
              <a:ext cx="20831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EB6FD231-9CBE-4D9F-B628-F73ACA2D8466}"/>
                </a:ext>
              </a:extLst>
            </p:cNvPr>
            <p:cNvCxnSpPr>
              <a:cxnSpLocks/>
            </p:cNvCxnSpPr>
            <p:nvPr/>
          </p:nvCxnSpPr>
          <p:spPr>
            <a:xfrm>
              <a:off x="9077325" y="489208"/>
              <a:ext cx="0" cy="7754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A20021B-A907-44D2-87FA-4EC17C232767}"/>
                </a:ext>
              </a:extLst>
            </p:cNvPr>
            <p:cNvSpPr txBox="1"/>
            <p:nvPr/>
          </p:nvSpPr>
          <p:spPr>
            <a:xfrm>
              <a:off x="11160487" y="304542"/>
              <a:ext cx="386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235F07D0-4943-4D3E-9D7F-5BEBA019CD44}"/>
                </a:ext>
              </a:extLst>
            </p:cNvPr>
            <p:cNvSpPr txBox="1"/>
            <p:nvPr/>
          </p:nvSpPr>
          <p:spPr>
            <a:xfrm>
              <a:off x="8949719" y="1135741"/>
              <a:ext cx="386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821147E3-6D05-42EF-A1ED-637299A0C254}"/>
              </a:ext>
            </a:extLst>
          </p:cNvPr>
          <p:cNvSpPr/>
          <p:nvPr/>
        </p:nvSpPr>
        <p:spPr>
          <a:xfrm rot="1870715">
            <a:off x="7789299" y="4219065"/>
            <a:ext cx="1229284" cy="5715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3" name="Grafik 52" descr="Würfel">
            <a:extLst>
              <a:ext uri="{FF2B5EF4-FFF2-40B4-BE49-F238E27FC236}">
                <a16:creationId xmlns:a16="http://schemas.microsoft.com/office/drawing/2014/main" id="{4474E6D9-1ACD-4C86-866D-CF8A2A59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9541" y="4360412"/>
            <a:ext cx="914400" cy="914400"/>
          </a:xfrm>
          <a:prstGeom prst="rect">
            <a:avLst/>
          </a:prstGeom>
        </p:spPr>
      </p:pic>
      <p:sp>
        <p:nvSpPr>
          <p:cNvPr id="57" name="Multiplikationszeichen 56">
            <a:extLst>
              <a:ext uri="{FF2B5EF4-FFF2-40B4-BE49-F238E27FC236}">
                <a16:creationId xmlns:a16="http://schemas.microsoft.com/office/drawing/2014/main" id="{149ABA5F-2CCF-4206-B873-93B1292B80A7}"/>
              </a:ext>
            </a:extLst>
          </p:cNvPr>
          <p:cNvSpPr/>
          <p:nvPr/>
        </p:nvSpPr>
        <p:spPr>
          <a:xfrm rot="2280352">
            <a:off x="7937643" y="3658248"/>
            <a:ext cx="814609" cy="159408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07A41B40-B577-4E09-B696-4562CBA20E7A}"/>
              </a:ext>
            </a:extLst>
          </p:cNvPr>
          <p:cNvGrpSpPr/>
          <p:nvPr/>
        </p:nvGrpSpPr>
        <p:grpSpPr>
          <a:xfrm>
            <a:off x="342516" y="2330829"/>
            <a:ext cx="4290392" cy="3105377"/>
            <a:chOff x="1847850" y="433614"/>
            <a:chExt cx="8459785" cy="5990772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7072193-FE39-4C1A-BF16-7D9FCD444CF9}"/>
                </a:ext>
              </a:extLst>
            </p:cNvPr>
            <p:cNvSpPr/>
            <p:nvPr/>
          </p:nvSpPr>
          <p:spPr>
            <a:xfrm>
              <a:off x="1847850" y="1257300"/>
              <a:ext cx="8459785" cy="513755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0F59DFE7-C728-4032-A0E1-04153053ECB0}"/>
                </a:ext>
              </a:extLst>
            </p:cNvPr>
            <p:cNvSpPr/>
            <p:nvPr/>
          </p:nvSpPr>
          <p:spPr>
            <a:xfrm>
              <a:off x="1847852" y="5089667"/>
              <a:ext cx="8459783" cy="1334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00559684-E678-4A62-BBC3-61D548D1211C}"/>
                </a:ext>
              </a:extLst>
            </p:cNvPr>
            <p:cNvSpPr/>
            <p:nvPr/>
          </p:nvSpPr>
          <p:spPr>
            <a:xfrm>
              <a:off x="5093133" y="3826079"/>
              <a:ext cx="1969215" cy="1751910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9E7F4673-40E9-4DB2-BC80-692050B83A77}"/>
                </a:ext>
              </a:extLst>
            </p:cNvPr>
            <p:cNvSpPr/>
            <p:nvPr/>
          </p:nvSpPr>
          <p:spPr>
            <a:xfrm>
              <a:off x="1847850" y="433614"/>
              <a:ext cx="8459783" cy="8236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/>
                <a:t>SCREEN</a:t>
              </a:r>
              <a:endParaRPr lang="de-DE" sz="1400" dirty="0"/>
            </a:p>
          </p:txBody>
        </p: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020D532C-0AAF-41CC-97DD-B52D79CF9752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4414E6DC-2C31-4A40-9490-AD4008D6E57F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8B52D1EF-47EB-4309-B948-3A3711B9CE5E}"/>
                  </a:ext>
                </a:extLst>
              </p:cNvPr>
              <p:cNvSpPr/>
              <p:nvPr/>
            </p:nvSpPr>
            <p:spPr>
              <a:xfrm>
                <a:off x="6621068" y="1756189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6630E403-D675-4715-AF0D-1D8E290E72ED}"/>
                  </a:ext>
                </a:extLst>
              </p:cNvPr>
              <p:cNvSpPr/>
              <p:nvPr/>
            </p:nvSpPr>
            <p:spPr>
              <a:xfrm>
                <a:off x="8718943" y="1756189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A1EB4C31-6B48-4A5D-936F-276A6A9D4D6B}"/>
              </a:ext>
            </a:extLst>
          </p:cNvPr>
          <p:cNvGrpSpPr/>
          <p:nvPr/>
        </p:nvGrpSpPr>
        <p:grpSpPr>
          <a:xfrm>
            <a:off x="328072" y="2330829"/>
            <a:ext cx="4304836" cy="3111677"/>
            <a:chOff x="1847850" y="433614"/>
            <a:chExt cx="8459785" cy="5990772"/>
          </a:xfrm>
        </p:grpSpPr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75F1D1C5-F567-40CB-98B1-414C1DA74F2B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E334BBD2-3860-4FCD-8868-3D00422C5C4E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E4CD8A79-727E-457F-A206-5C463DCDD4DD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7D3737E2-2293-41AF-B1BC-F8906FA8EADC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363C2766-EF04-4763-81DB-039FC26E6353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89" name="Gruppieren 88">
                <a:extLst>
                  <a:ext uri="{FF2B5EF4-FFF2-40B4-BE49-F238E27FC236}">
                    <a16:creationId xmlns:a16="http://schemas.microsoft.com/office/drawing/2014/main" id="{015D4FFA-C0A4-4CE0-A6D8-367973A26F57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1533AB33-1093-4D6D-A8A7-C51D5F651D55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1" name="Rechteck 90">
                  <a:extLst>
                    <a:ext uri="{FF2B5EF4-FFF2-40B4-BE49-F238E27FC236}">
                      <a16:creationId xmlns:a16="http://schemas.microsoft.com/office/drawing/2014/main" id="{B01D6C9C-F0EB-4EFD-B9B3-3A19639B68CA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Rechteck 91">
                  <a:extLst>
                    <a:ext uri="{FF2B5EF4-FFF2-40B4-BE49-F238E27FC236}">
                      <a16:creationId xmlns:a16="http://schemas.microsoft.com/office/drawing/2014/main" id="{5963C294-1253-4657-AFB2-0846AFED608E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0E8F2DB0-6762-4CF2-AC23-408B7287788E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DF748B79-6B3A-4008-8472-E9C93DA2DD4D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DE0E763B-3B2A-43E1-897A-78AAA57C48E5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A975F1BD-CC41-4032-BD01-38FF8A2E71A5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93" name="Rechteck 92">
            <a:extLst>
              <a:ext uri="{FF2B5EF4-FFF2-40B4-BE49-F238E27FC236}">
                <a16:creationId xmlns:a16="http://schemas.microsoft.com/office/drawing/2014/main" id="{965AEE0C-8490-4E6A-B3E4-585F9AF9A4F8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 - POSTPROCESSING</a:t>
            </a:r>
          </a:p>
        </p:txBody>
      </p:sp>
    </p:spTree>
    <p:extLst>
      <p:ext uri="{BB962C8B-B14F-4D97-AF65-F5344CB8AC3E}">
        <p14:creationId xmlns:p14="http://schemas.microsoft.com/office/powerpoint/2010/main" val="226308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16</a:t>
            </a:fld>
            <a:endParaRPr lang="de-DE"/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361B77CF-83B4-48C2-A88F-FD4999BF3CF0}"/>
              </a:ext>
            </a:extLst>
          </p:cNvPr>
          <p:cNvSpPr/>
          <p:nvPr/>
        </p:nvSpPr>
        <p:spPr>
          <a:xfrm>
            <a:off x="5306399" y="2955619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65E8E84-0DCA-4BAD-B332-DCD843E94BAD}"/>
                  </a:ext>
                </a:extLst>
              </p:cNvPr>
              <p:cNvSpPr txBox="1"/>
              <p:nvPr/>
            </p:nvSpPr>
            <p:spPr>
              <a:xfrm>
                <a:off x="5450710" y="2817119"/>
                <a:ext cx="1048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265E8E84-0DCA-4BAD-B332-DCD843E9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710" y="2817119"/>
                <a:ext cx="1048121" cy="276999"/>
              </a:xfrm>
              <a:prstGeom prst="rect">
                <a:avLst/>
              </a:prstGeom>
              <a:blipFill>
                <a:blip r:embed="rId2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2B9B1E4-79E2-439F-9943-1D9294506ED1}"/>
              </a:ext>
            </a:extLst>
          </p:cNvPr>
          <p:cNvGrpSpPr/>
          <p:nvPr/>
        </p:nvGrpSpPr>
        <p:grpSpPr>
          <a:xfrm>
            <a:off x="307975" y="1577202"/>
            <a:ext cx="4304836" cy="3111677"/>
            <a:chOff x="1847850" y="433614"/>
            <a:chExt cx="8459785" cy="5990772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58FC1E5-7E00-403F-89D3-A43F1CC6AF2D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2011D8BB-25B0-4E91-8CF4-9521F8F514E8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E143C664-D305-45AA-A7A5-FC4E2AEE8DFC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A1987A4C-B671-4172-8DC9-574187E16F9F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E46120D0-BB8B-45E5-9486-37F7F9E46887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id="{6A1513A6-C5AF-4F3C-A864-BFB6E4A71581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id="{18790994-DD0D-46CE-A9AC-C12A9F808F8C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id="{DF4CC757-8FD6-4170-8596-034167CCC33E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id="{8703056E-F525-4BA3-A9FA-100A478689E2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7148DD1A-1E17-4A1A-8289-AC6461AD1936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58762468-4D6A-4CF3-B4E0-C83EFAF205E9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EB948196-2C49-4EE1-83D9-D2CD24AB9AB1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2A64ED0C-71E7-44F6-B58B-5FCFBC0F4AD1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00B0F0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0BF66292-C303-4AEA-9399-301F3A2E6896}"/>
              </a:ext>
            </a:extLst>
          </p:cNvPr>
          <p:cNvGrpSpPr/>
          <p:nvPr/>
        </p:nvGrpSpPr>
        <p:grpSpPr>
          <a:xfrm>
            <a:off x="7579188" y="1577202"/>
            <a:ext cx="4304836" cy="3111677"/>
            <a:chOff x="1847850" y="433614"/>
            <a:chExt cx="8459785" cy="5990772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4AAC84CA-1708-40C9-8DA2-D48C200AADCB}"/>
                </a:ext>
              </a:extLst>
            </p:cNvPr>
            <p:cNvGrpSpPr/>
            <p:nvPr/>
          </p:nvGrpSpPr>
          <p:grpSpPr>
            <a:xfrm>
              <a:off x="1847850" y="433614"/>
              <a:ext cx="8459785" cy="5990772"/>
              <a:chOff x="1847850" y="433614"/>
              <a:chExt cx="8459785" cy="5990772"/>
            </a:xfrm>
          </p:grpSpPr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id="{E9BB7160-B56F-48A4-86AF-2C8A51FD1859}"/>
                  </a:ext>
                </a:extLst>
              </p:cNvPr>
              <p:cNvSpPr/>
              <p:nvPr/>
            </p:nvSpPr>
            <p:spPr>
              <a:xfrm>
                <a:off x="1847850" y="1257300"/>
                <a:ext cx="8459785" cy="5137558"/>
              </a:xfrm>
              <a:prstGeom prst="rect">
                <a:avLst/>
              </a:prstGeom>
              <a:solidFill>
                <a:srgbClr val="4B3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C8EF64DA-5BC3-444B-88EF-C58E7C675668}"/>
                  </a:ext>
                </a:extLst>
              </p:cNvPr>
              <p:cNvSpPr/>
              <p:nvPr/>
            </p:nvSpPr>
            <p:spPr>
              <a:xfrm>
                <a:off x="1847852" y="5089667"/>
                <a:ext cx="8459783" cy="133471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456E0D7D-3F78-4909-BC81-7E4E8FAD2CC1}"/>
                  </a:ext>
                </a:extLst>
              </p:cNvPr>
              <p:cNvSpPr/>
              <p:nvPr/>
            </p:nvSpPr>
            <p:spPr>
              <a:xfrm>
                <a:off x="5093133" y="3826079"/>
                <a:ext cx="1969215" cy="175191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6EBE79E3-0718-4899-88EB-E60A98D1EADD}"/>
                  </a:ext>
                </a:extLst>
              </p:cNvPr>
              <p:cNvSpPr/>
              <p:nvPr/>
            </p:nvSpPr>
            <p:spPr>
              <a:xfrm>
                <a:off x="1847850" y="433614"/>
                <a:ext cx="8459783" cy="8236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800" dirty="0"/>
                  <a:t>SCREEN</a:t>
                </a:r>
                <a:endParaRPr lang="de-DE" dirty="0"/>
              </a:p>
            </p:txBody>
          </p:sp>
          <p:grpSp>
            <p:nvGrpSpPr>
              <p:cNvPr id="54" name="Gruppieren 53">
                <a:extLst>
                  <a:ext uri="{FF2B5EF4-FFF2-40B4-BE49-F238E27FC236}">
                    <a16:creationId xmlns:a16="http://schemas.microsoft.com/office/drawing/2014/main" id="{DB94FB10-D2C0-4F67-942D-4C61BD0FE774}"/>
                  </a:ext>
                </a:extLst>
              </p:cNvPr>
              <p:cNvGrpSpPr/>
              <p:nvPr/>
            </p:nvGrpSpPr>
            <p:grpSpPr>
              <a:xfrm>
                <a:off x="8124825" y="1371373"/>
                <a:ext cx="2078029" cy="1419225"/>
                <a:chOff x="6011079" y="872629"/>
                <a:chExt cx="4296557" cy="2681520"/>
              </a:xfrm>
            </p:grpSpPr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2F53334-8856-45AD-B777-40E69CEA3FB4}"/>
                    </a:ext>
                  </a:extLst>
                </p:cNvPr>
                <p:cNvSpPr/>
                <p:nvPr/>
              </p:nvSpPr>
              <p:spPr>
                <a:xfrm>
                  <a:off x="6011079" y="872629"/>
                  <a:ext cx="4296557" cy="268152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E41219EB-E849-47B4-807B-CE989855E9F1}"/>
                    </a:ext>
                  </a:extLst>
                </p:cNvPr>
                <p:cNvSpPr/>
                <p:nvPr/>
              </p:nvSpPr>
              <p:spPr>
                <a:xfrm>
                  <a:off x="6621068" y="1756189"/>
                  <a:ext cx="1000125" cy="914400"/>
                </a:xfrm>
                <a:prstGeom prst="rect">
                  <a:avLst/>
                </a:prstGeom>
                <a:solidFill>
                  <a:schemeClr val="tx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CCA7E34F-9283-4EE7-B749-3F59129793F3}"/>
                    </a:ext>
                  </a:extLst>
                </p:cNvPr>
                <p:cNvSpPr/>
                <p:nvPr/>
              </p:nvSpPr>
              <p:spPr>
                <a:xfrm>
                  <a:off x="8718943" y="1756189"/>
                  <a:ext cx="1000125" cy="914400"/>
                </a:xfrm>
                <a:prstGeom prst="rect">
                  <a:avLst/>
                </a:prstGeom>
                <a:solidFill>
                  <a:srgbClr val="00B0F0"/>
                </a:solidFill>
                <a:ln w="381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9EE35C68-2191-41AF-9131-A1BB2DC7E2F7}"/>
                </a:ext>
              </a:extLst>
            </p:cNvPr>
            <p:cNvGrpSpPr/>
            <p:nvPr/>
          </p:nvGrpSpPr>
          <p:grpSpPr>
            <a:xfrm>
              <a:off x="8124825" y="1371373"/>
              <a:ext cx="2078029" cy="1419225"/>
              <a:chOff x="6011079" y="872629"/>
              <a:chExt cx="4296557" cy="2681520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id="{65BFA39B-79C3-410C-BDE6-3131A7368B40}"/>
                  </a:ext>
                </a:extLst>
              </p:cNvPr>
              <p:cNvSpPr/>
              <p:nvPr/>
            </p:nvSpPr>
            <p:spPr>
              <a:xfrm>
                <a:off x="6011079" y="872629"/>
                <a:ext cx="4296557" cy="268152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7D2AD8F3-0429-4438-A10B-977FB06CDD58}"/>
                  </a:ext>
                </a:extLst>
              </p:cNvPr>
              <p:cNvSpPr/>
              <p:nvPr/>
            </p:nvSpPr>
            <p:spPr>
              <a:xfrm>
                <a:off x="7659292" y="2439318"/>
                <a:ext cx="1000125" cy="9144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7C527C1A-8C8C-4A81-9745-52BA09666E61}"/>
                  </a:ext>
                </a:extLst>
              </p:cNvPr>
              <p:cNvSpPr/>
              <p:nvPr/>
            </p:nvSpPr>
            <p:spPr>
              <a:xfrm>
                <a:off x="7659292" y="1059525"/>
                <a:ext cx="1000125" cy="914400"/>
              </a:xfrm>
              <a:prstGeom prst="rect">
                <a:avLst/>
              </a:prstGeom>
              <a:solidFill>
                <a:srgbClr val="FF4F0F"/>
              </a:solidFill>
              <a:ln w="38100">
                <a:solidFill>
                  <a:srgbClr val="FF4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58" name="Rechteck 57">
            <a:extLst>
              <a:ext uri="{FF2B5EF4-FFF2-40B4-BE49-F238E27FC236}">
                <a16:creationId xmlns:a16="http://schemas.microsoft.com/office/drawing/2014/main" id="{2042F700-6D73-4D06-B7B8-50934CFF5D8E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7534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Manipulieren der Szene vor Rendern auf den Screen: </a:t>
            </a:r>
            <a:r>
              <a:rPr lang="de-DE" dirty="0" err="1"/>
              <a:t>Minimap</a:t>
            </a:r>
            <a:r>
              <a:rPr lang="de-DE" dirty="0"/>
              <a:t>, Spiegel</a:t>
            </a:r>
          </a:p>
          <a:p>
            <a:r>
              <a:rPr lang="de-DE" dirty="0"/>
              <a:t>Effekte auf u/v-große Textur anwenden, statt auf gesamte Szene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17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C346B4E-9D04-41E1-8886-EBDC87AF0F93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5005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1F65EEC-B4DC-4713-9307-F3761A56571E}"/>
              </a:ext>
            </a:extLst>
          </p:cNvPr>
          <p:cNvSpPr txBox="1"/>
          <p:nvPr/>
        </p:nvSpPr>
        <p:spPr>
          <a:xfrm>
            <a:off x="931333" y="1447800"/>
            <a:ext cx="10075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glBindFramebuffers</a:t>
            </a:r>
            <a:r>
              <a:rPr lang="de-DE" dirty="0"/>
              <a:t>(</a:t>
            </a:r>
            <a:r>
              <a:rPr lang="en-US" dirty="0">
                <a:solidFill>
                  <a:srgbClr val="A000A0"/>
                </a:solidFill>
                <a:latin typeface="Consolas" panose="020B0609020204030204" pitchFamily="49" charset="0"/>
              </a:rPr>
              <a:t>TARGET</a:t>
            </a:r>
            <a:r>
              <a:rPr lang="de-DE" dirty="0"/>
              <a:t> 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fboHandle</a:t>
            </a:r>
            <a:r>
              <a:rPr lang="de-DE" dirty="0"/>
              <a:t>);</a:t>
            </a:r>
          </a:p>
          <a:p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000A0"/>
                </a:solidFill>
                <a:latin typeface="Consolas" panose="020B0609020204030204" pitchFamily="49" charset="0"/>
              </a:rPr>
              <a:t>TARGETS:</a:t>
            </a:r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GL_FRAMEBUFFER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READ/WRITE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GL_READ_FRAMEBUFFER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READ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en-US" b="0" i="0" dirty="0">
              <a:solidFill>
                <a:srgbClr val="A000A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A000A0"/>
                </a:solidFill>
                <a:effectLst/>
                <a:latin typeface="Consolas" panose="020B0609020204030204" pitchFamily="49" charset="0"/>
              </a:rPr>
              <a:t>GL_DRAW_FRAMEBUFFER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	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(</a:t>
            </a:r>
            <a:r>
              <a:rPr lang="de-DE" dirty="0"/>
              <a:t>WRITE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498B0B-EB1B-479F-87BC-B16313FA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18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4438D8-727A-4C98-84B8-9DD7F6B1E17D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BINDING</a:t>
            </a:r>
          </a:p>
        </p:txBody>
      </p:sp>
    </p:spTree>
    <p:extLst>
      <p:ext uri="{BB962C8B-B14F-4D97-AF65-F5344CB8AC3E}">
        <p14:creationId xmlns:p14="http://schemas.microsoft.com/office/powerpoint/2010/main" val="3533645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>
                <a:solidFill>
                  <a:srgbClr val="00B0F0"/>
                </a:solidFill>
              </a:rPr>
              <a:t>Livedemo</a:t>
            </a:r>
            <a:r>
              <a:rPr lang="de-DE" dirty="0">
                <a:solidFill>
                  <a:srgbClr val="00B0F0"/>
                </a:solidFill>
              </a:rPr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19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80005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513887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20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2FA66B8-32EA-410A-BEB8-FA84833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</a:rPr>
              <a:t>LIVEDEMO (FBO)</a:t>
            </a:r>
          </a:p>
        </p:txBody>
      </p:sp>
    </p:spTree>
    <p:extLst>
      <p:ext uri="{BB962C8B-B14F-4D97-AF65-F5344CB8AC3E}">
        <p14:creationId xmlns:p14="http://schemas.microsoft.com/office/powerpoint/2010/main" val="137855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>
                <a:solidFill>
                  <a:srgbClr val="00B0F0"/>
                </a:solidFill>
              </a:rPr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3218032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C54FC3B9-2EE4-4597-8D7A-187736FB6C52}"/>
              </a:ext>
            </a:extLst>
          </p:cNvPr>
          <p:cNvSpPr txBox="1"/>
          <p:nvPr/>
        </p:nvSpPr>
        <p:spPr>
          <a:xfrm>
            <a:off x="237064" y="237066"/>
            <a:ext cx="7573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ANWENDUNGSBEISPIEL:</a:t>
            </a:r>
          </a:p>
          <a:p>
            <a:r>
              <a:rPr lang="de-DE" sz="4800" dirty="0">
                <a:solidFill>
                  <a:schemeClr val="bg1"/>
                </a:solidFill>
              </a:rPr>
              <a:t>IMAGE-BASED LIGHTING (IBL)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852495C-5AE3-4977-8F3F-B1DC0FE1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621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725"/>
            <a:ext cx="10515600" cy="4351338"/>
          </a:xfrm>
        </p:spPr>
        <p:txBody>
          <a:bodyPr/>
          <a:lstStyle/>
          <a:p>
            <a:r>
              <a:rPr lang="de-DE" dirty="0"/>
              <a:t>Ersetzen der Lichtquellen durch </a:t>
            </a:r>
            <a:r>
              <a:rPr lang="de-DE" dirty="0" err="1"/>
              <a:t>Umgebungsmap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23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GRUNDIDEE</a:t>
            </a:r>
          </a:p>
        </p:txBody>
      </p:sp>
      <p:pic>
        <p:nvPicPr>
          <p:cNvPr id="10" name="Grafik 9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9A6AA8A1-79B4-416C-88CF-3B2550F71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/>
          <a:stretch/>
        </p:blipFill>
        <p:spPr>
          <a:xfrm>
            <a:off x="2440385" y="2131242"/>
            <a:ext cx="7311230" cy="4131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CA860F6-7BC0-4D06-94BC-CAC0E09A2790}"/>
              </a:ext>
            </a:extLst>
          </p:cNvPr>
          <p:cNvSpPr txBox="1"/>
          <p:nvPr/>
        </p:nvSpPr>
        <p:spPr>
          <a:xfrm>
            <a:off x="2440385" y="6356350"/>
            <a:ext cx="29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Skyboxes</a:t>
            </a:r>
            <a:r>
              <a:rPr lang="de-DE" sz="1800" dirty="0"/>
              <a:t>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428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Einsatz von PBR möglich =&gt; </a:t>
            </a:r>
            <a:r>
              <a:rPr lang="de-DE" dirty="0" err="1"/>
              <a:t>realisitsche</a:t>
            </a:r>
            <a:r>
              <a:rPr lang="de-DE" dirty="0"/>
              <a:t> Beleuchtung</a:t>
            </a:r>
          </a:p>
          <a:p>
            <a:r>
              <a:rPr lang="de-DE" dirty="0"/>
              <a:t>Komplexe Licht-Szene erstellen durch Bildaufnahme</a:t>
            </a:r>
          </a:p>
          <a:p>
            <a:r>
              <a:rPr lang="de-DE" dirty="0"/>
              <a:t>Auslesen des Lichtwerts aus vorberechneter Lookup-Table, statt Berechnung zur Laufzeit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625293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25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KONVERTIERUNG</a:t>
            </a:r>
          </a:p>
        </p:txBody>
      </p:sp>
      <p:pic>
        <p:nvPicPr>
          <p:cNvPr id="13" name="Grafik 12" descr="Ein Bild, das Gebäude, draußen, Stadt, Wasser enthält.&#10;&#10;Automatisch generierte Beschreibung">
            <a:extLst>
              <a:ext uri="{FF2B5EF4-FFF2-40B4-BE49-F238E27FC236}">
                <a16:creationId xmlns:a16="http://schemas.microsoft.com/office/drawing/2014/main" id="{46B3D18B-73D5-4305-9B4D-D3B241567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5" y="2669784"/>
            <a:ext cx="4930365" cy="2465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Grafik 14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DC09F2A8-7262-414C-8A0B-78FB5899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7817"/>
          <a:stretch/>
        </p:blipFill>
        <p:spPr>
          <a:xfrm>
            <a:off x="7035799" y="2374343"/>
            <a:ext cx="4724401" cy="3056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3729AB61-CD0E-4593-AD98-2939B3AF4179}"/>
              </a:ext>
            </a:extLst>
          </p:cNvPr>
          <p:cNvSpPr/>
          <p:nvPr/>
        </p:nvSpPr>
        <p:spPr>
          <a:xfrm>
            <a:off x="5306398" y="3268886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Lupe">
            <a:extLst>
              <a:ext uri="{FF2B5EF4-FFF2-40B4-BE49-F238E27FC236}">
                <a16:creationId xmlns:a16="http://schemas.microsoft.com/office/drawing/2014/main" id="{7C076FA2-8CEF-4CC9-87FF-29F4BD3B6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9534" y="2853267"/>
            <a:ext cx="635000" cy="635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FD841EF-D345-4F2E-8545-F2803D793390}"/>
              </a:ext>
            </a:extLst>
          </p:cNvPr>
          <p:cNvSpPr txBox="1"/>
          <p:nvPr/>
        </p:nvSpPr>
        <p:spPr>
          <a:xfrm>
            <a:off x="833978" y="2189677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Equirectangular-Map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6E950F-A58F-4AE1-A591-E0F871D0B113}"/>
              </a:ext>
            </a:extLst>
          </p:cNvPr>
          <p:cNvSpPr txBox="1"/>
          <p:nvPr/>
        </p:nvSpPr>
        <p:spPr>
          <a:xfrm>
            <a:off x="7619440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Skybox</a:t>
            </a:r>
            <a:r>
              <a:rPr lang="de-DE" dirty="0"/>
              <a:t>/</a:t>
            </a:r>
            <a:r>
              <a:rPr lang="de-DE" dirty="0" err="1"/>
              <a:t>Cubemap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A812BE-E463-4E3A-BD1D-A0E8386C77D6}"/>
              </a:ext>
            </a:extLst>
          </p:cNvPr>
          <p:cNvSpPr txBox="1"/>
          <p:nvPr/>
        </p:nvSpPr>
        <p:spPr>
          <a:xfrm>
            <a:off x="147355" y="5221389"/>
            <a:ext cx="29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Skyboxes</a:t>
            </a:r>
            <a:r>
              <a:rPr lang="de-DE" sz="1800" dirty="0"/>
              <a:t>]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E6DD0AA-7F3A-4243-9E42-12746F698331}"/>
              </a:ext>
            </a:extLst>
          </p:cNvPr>
          <p:cNvSpPr txBox="1"/>
          <p:nvPr/>
        </p:nvSpPr>
        <p:spPr>
          <a:xfrm>
            <a:off x="7035799" y="5446250"/>
            <a:ext cx="29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Skyboxes</a:t>
            </a:r>
            <a:r>
              <a:rPr lang="de-DE" sz="1800" dirty="0"/>
              <a:t>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7971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93EC00-A531-47C1-9F92-7E2E2FC38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26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C788671-D144-4B46-9C0F-D6B72D88082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KONVERTIERUNG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161D381-C1BE-4686-A805-96B4AF267741}"/>
              </a:ext>
            </a:extLst>
          </p:cNvPr>
          <p:cNvSpPr/>
          <p:nvPr/>
        </p:nvSpPr>
        <p:spPr>
          <a:xfrm>
            <a:off x="5306398" y="3268886"/>
            <a:ext cx="1579203" cy="946761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Foto, verschieden, suchend, Schild enthält.&#10;&#10;Automatisch generierte Beschreibung">
            <a:extLst>
              <a:ext uri="{FF2B5EF4-FFF2-40B4-BE49-F238E27FC236}">
                <a16:creationId xmlns:a16="http://schemas.microsoft.com/office/drawing/2014/main" id="{21CC31B1-7F21-4563-9989-77D2D7BB5D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7817"/>
          <a:stretch/>
        </p:blipFill>
        <p:spPr>
          <a:xfrm>
            <a:off x="431799" y="2374345"/>
            <a:ext cx="4724401" cy="30560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EA4E283-09A1-4B50-9F68-A7CCF3E91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" r="7820"/>
          <a:stretch/>
        </p:blipFill>
        <p:spPr>
          <a:xfrm>
            <a:off x="7035799" y="2374344"/>
            <a:ext cx="4724401" cy="305606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2ED1DF-55C2-499D-AED9-5C647EF6F40C}"/>
                  </a:ext>
                </a:extLst>
              </p:cNvPr>
              <p:cNvSpPr txBox="1"/>
              <p:nvPr/>
            </p:nvSpPr>
            <p:spPr>
              <a:xfrm>
                <a:off x="5388519" y="3130386"/>
                <a:ext cx="10481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22ED1DF-55C2-499D-AED9-5C647EF6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519" y="3130386"/>
                <a:ext cx="1048121" cy="276999"/>
              </a:xfrm>
              <a:prstGeom prst="rect">
                <a:avLst/>
              </a:prstGeom>
              <a:blipFill>
                <a:blip r:embed="rId5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43FDE3C2-0EB4-42FB-A508-34A9D4087EB7}"/>
              </a:ext>
            </a:extLst>
          </p:cNvPr>
          <p:cNvSpPr txBox="1"/>
          <p:nvPr/>
        </p:nvSpPr>
        <p:spPr>
          <a:xfrm>
            <a:off x="7619440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Irradiance-Map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276715-2FC8-4721-A08B-516CDF48ABB2}"/>
              </a:ext>
            </a:extLst>
          </p:cNvPr>
          <p:cNvSpPr txBox="1"/>
          <p:nvPr/>
        </p:nvSpPr>
        <p:spPr>
          <a:xfrm>
            <a:off x="1015444" y="1838832"/>
            <a:ext cx="355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Skybox</a:t>
            </a:r>
            <a:r>
              <a:rPr lang="de-DE" dirty="0"/>
              <a:t>/</a:t>
            </a:r>
            <a:r>
              <a:rPr lang="de-DE" dirty="0" err="1"/>
              <a:t>Cubemap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1E048F7-A524-4FAD-AF33-118977FD0B13}"/>
              </a:ext>
            </a:extLst>
          </p:cNvPr>
          <p:cNvSpPr txBox="1"/>
          <p:nvPr/>
        </p:nvSpPr>
        <p:spPr>
          <a:xfrm>
            <a:off x="432360" y="5532046"/>
            <a:ext cx="29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Skyboxes</a:t>
            </a:r>
            <a:r>
              <a:rPr lang="de-DE" sz="1800" dirty="0"/>
              <a:t>]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39D528D-97E3-4822-BFA7-017D47381749}"/>
              </a:ext>
            </a:extLst>
          </p:cNvPr>
          <p:cNvSpPr txBox="1"/>
          <p:nvPr/>
        </p:nvSpPr>
        <p:spPr>
          <a:xfrm>
            <a:off x="7076862" y="5524048"/>
            <a:ext cx="290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Skyboxes</a:t>
            </a:r>
            <a:r>
              <a:rPr lang="de-DE" sz="1800" dirty="0"/>
              <a:t>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38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E455EE-69F1-402B-9A99-58CFD041A123}"/>
                  </a:ext>
                </a:extLst>
              </p:cNvPr>
              <p:cNvSpPr txBox="1"/>
              <p:nvPr/>
            </p:nvSpPr>
            <p:spPr>
              <a:xfrm>
                <a:off x="3048000" y="1277166"/>
                <a:ext cx="6096000" cy="1164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DE" u="sng" dirty="0">
                    <a:solidFill>
                      <a:schemeClr val="tx1"/>
                    </a:solidFill>
                  </a:rPr>
                  <a:t>Cook-Torrance-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Reflectance</a:t>
                </a:r>
                <a:r>
                  <a:rPr lang="de-DE" u="sng" dirty="0">
                    <a:solidFill>
                      <a:schemeClr val="tx1"/>
                    </a:solidFill>
                  </a:rPr>
                  <a:t>-</a:t>
                </a:r>
                <a:r>
                  <a:rPr lang="de-DE" u="sng" dirty="0" err="1">
                    <a:solidFill>
                      <a:schemeClr val="tx1"/>
                    </a:solidFill>
                  </a:rPr>
                  <a:t>Equation</a:t>
                </a:r>
                <a:endParaRPr lang="de-DE" u="sng" dirty="0">
                  <a:solidFill>
                    <a:schemeClr val="tx1"/>
                  </a:solidFill>
                </a:endParaRPr>
              </a:p>
              <a:p>
                <a:endParaRPr lang="de-DE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𝐷𝐹𝐺</m:t>
                              </m:r>
                            </m:num>
                            <m:den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4E455EE-69F1-402B-9A99-58CFD041A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277166"/>
                <a:ext cx="6096000" cy="1164229"/>
              </a:xfrm>
              <a:prstGeom prst="rect">
                <a:avLst/>
              </a:prstGeom>
              <a:blipFill>
                <a:blip r:embed="rId2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ED9275-8082-45E6-A132-C57645CFC020}"/>
                  </a:ext>
                </a:extLst>
              </p:cNvPr>
              <p:cNvSpPr txBox="1"/>
              <p:nvPr/>
            </p:nvSpPr>
            <p:spPr>
              <a:xfrm>
                <a:off x="2301240" y="2640196"/>
                <a:ext cx="7589520" cy="751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altLang="de-DE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(</m:t>
                    </m:r>
                    <m:r>
                      <a:rPr lang="de-DE" altLang="de-DE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,</m:t>
                    </m:r>
                    <m:sSub>
                      <m:sSub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de-DE" altLang="de-DE" sz="1600" dirty="0">
                        <a:solidFill>
                          <a:schemeClr val="tx1"/>
                        </a:solidFill>
                        <a:latin typeface="MathJax_Main"/>
                      </a:rPr>
                      <m:t>)=</m:t>
                    </m:r>
                    <m:nary>
                      <m:nary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alt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alt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𝑘𝑑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𝜋</m:t>
                            </m:r>
                          </m:den>
                        </m:f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de-DE" altLang="de-DE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l-GR" altLang="de-DE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ⅆ</m:t>
                    </m:r>
                    <m:sSub>
                      <m:sSubPr>
                        <m:ctrlP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altLang="de-DE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 dirty="0"/>
                  <a:t> +</a:t>
                </a:r>
                <a:r>
                  <a:rPr lang="de-DE" altLang="de-DE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de-DE" altLang="de-DE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altLang="de-DE" sz="1600" i="1">
                            <a:latin typeface="Cambria Math" panose="02040503050406030204" pitchFamily="18" charset="0"/>
                          </a:rPr>
                          <m:t>𝛺</m:t>
                        </m:r>
                      </m:sub>
                      <m:sup>
                        <m:r>
                          <a:rPr lang="de-DE" altLang="de-DE" sz="16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de-DE" alt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𝐷𝐹𝐺</m:t>
                            </m:r>
                          </m:num>
                          <m:den>
                            <m:r>
                              <a:rPr lang="de-DE" sz="1600">
                                <a:latin typeface="Cambria Math" panose="02040503050406030204" pitchFamily="18" charset="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sz="16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de-DE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de-DE" sz="160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sz="16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de-DE" sz="160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de-DE" sz="160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altLang="de-DE" sz="16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de-DE" alt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alt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de-DE" alt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ED9275-8082-45E6-A132-C57645CFC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40" y="2640196"/>
                <a:ext cx="7589520" cy="751231"/>
              </a:xfrm>
              <a:prstGeom prst="rect">
                <a:avLst/>
              </a:prstGeom>
              <a:blipFill>
                <a:blip r:embed="rId3"/>
                <a:stretch>
                  <a:fillRect t="-56911" b="-487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DF14D44-790F-478D-8CBF-CE4F40B25098}"/>
              </a:ext>
            </a:extLst>
          </p:cNvPr>
          <p:cNvCxnSpPr>
            <a:cxnSpLocks/>
          </p:cNvCxnSpPr>
          <p:nvPr/>
        </p:nvCxnSpPr>
        <p:spPr>
          <a:xfrm>
            <a:off x="3230880" y="3108960"/>
            <a:ext cx="2926080" cy="0"/>
          </a:xfrm>
          <a:prstGeom prst="line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819AB8E2-7961-492F-9C91-092A9616C0EC}"/>
              </a:ext>
            </a:extLst>
          </p:cNvPr>
          <p:cNvSpPr txBox="1"/>
          <p:nvPr/>
        </p:nvSpPr>
        <p:spPr>
          <a:xfrm>
            <a:off x="3436620" y="3059668"/>
            <a:ext cx="254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DIFFUSE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B046510-9BA6-495E-9B49-97ACDE49A8BB}"/>
              </a:ext>
            </a:extLst>
          </p:cNvPr>
          <p:cNvCxnSpPr>
            <a:cxnSpLocks/>
          </p:cNvCxnSpPr>
          <p:nvPr/>
        </p:nvCxnSpPr>
        <p:spPr>
          <a:xfrm>
            <a:off x="6347460" y="3108960"/>
            <a:ext cx="340983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C0539CF5-CE9B-4DD5-9034-98764B3E0E78}"/>
              </a:ext>
            </a:extLst>
          </p:cNvPr>
          <p:cNvSpPr txBox="1"/>
          <p:nvPr/>
        </p:nvSpPr>
        <p:spPr>
          <a:xfrm>
            <a:off x="6598920" y="3059668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2"/>
                </a:solidFill>
              </a:rPr>
              <a:t>SPECULAR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40F2D2C-62D9-4AFB-A178-2458B455F78B}"/>
              </a:ext>
            </a:extLst>
          </p:cNvPr>
          <p:cNvGrpSpPr/>
          <p:nvPr/>
        </p:nvGrpSpPr>
        <p:grpSpPr>
          <a:xfrm>
            <a:off x="914400" y="4900988"/>
            <a:ext cx="7589520" cy="1002762"/>
            <a:chOff x="2548890" y="5158163"/>
            <a:chExt cx="7589520" cy="1002762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1D7E1E5-FC85-4A6D-BE38-6D33FD3E4EFD}"/>
                </a:ext>
              </a:extLst>
            </p:cNvPr>
            <p:cNvSpPr/>
            <p:nvPr/>
          </p:nvSpPr>
          <p:spPr>
            <a:xfrm>
              <a:off x="4076700" y="5158163"/>
              <a:ext cx="4533900" cy="75123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BB2634A-FED1-4C57-90CF-DC2DAC1830D2}"/>
                    </a:ext>
                  </a:extLst>
                </p:cNvPr>
                <p:cNvSpPr txBox="1"/>
                <p:nvPr/>
              </p:nvSpPr>
              <p:spPr>
                <a:xfrm>
                  <a:off x="2548890" y="5273694"/>
                  <a:ext cx="7589520" cy="8872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altLang="de-DE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(</m:t>
                        </m:r>
                        <m:r>
                          <a:rPr lang="de-DE" altLang="de-DE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,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de-DE" altLang="de-DE" sz="1600" dirty="0">
                            <a:solidFill>
                              <a:schemeClr val="bg1"/>
                            </a:solidFill>
                            <a:latin typeface="MathJax_Main"/>
                          </a:rPr>
                          <m:t>)=</m:t>
                        </m:r>
                        <m:nary>
                          <m:nary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𝛺</m:t>
                            </m:r>
                          </m:sub>
                          <m:sup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  <m:e>
                            <m:r>
                              <a:rPr lang="de-DE" alt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alt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𝑘𝑑</m:t>
                            </m:r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𝜋</m:t>
                                </m:r>
                              </m:den>
                            </m:f>
                            <m:r>
                              <a:rPr lang="de-DE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altLang="de-DE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de-DE" altLang="de-DE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altLang="de-DE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l-GR" altLang="de-DE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sSub>
                          <m:sSubPr>
                            <m:ctrlP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altLang="de-DE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1600" dirty="0">
                    <a:solidFill>
                      <a:schemeClr val="bg1"/>
                    </a:solidFill>
                  </a:endParaRPr>
                </a:p>
                <a:p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7BB2634A-FED1-4C57-90CF-DC2DAC183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8890" y="5273694"/>
                  <a:ext cx="7589520" cy="8872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Pfeil: nach oben 23">
            <a:extLst>
              <a:ext uri="{FF2B5EF4-FFF2-40B4-BE49-F238E27FC236}">
                <a16:creationId xmlns:a16="http://schemas.microsoft.com/office/drawing/2014/main" id="{7AB9E81D-6931-4FCF-869F-96A3DBA51421}"/>
              </a:ext>
            </a:extLst>
          </p:cNvPr>
          <p:cNvSpPr/>
          <p:nvPr/>
        </p:nvSpPr>
        <p:spPr>
          <a:xfrm rot="10800000">
            <a:off x="4448175" y="3629025"/>
            <a:ext cx="628650" cy="951924"/>
          </a:xfrm>
          <a:prstGeom prst="up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487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C5F2EF-94BA-4AFD-B111-A86D86DA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76" y="2116643"/>
            <a:ext cx="3031847" cy="2624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2DE825D-38C7-4443-BEB3-556A92B80869}"/>
              </a:ext>
            </a:extLst>
          </p:cNvPr>
          <p:cNvSpPr txBox="1"/>
          <p:nvPr/>
        </p:nvSpPr>
        <p:spPr>
          <a:xfrm>
            <a:off x="4507190" y="4739262"/>
            <a:ext cx="267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[</a:t>
            </a:r>
            <a:r>
              <a:rPr lang="de-DE" dirty="0" err="1"/>
              <a:t>LearnOpenGL</a:t>
            </a:r>
            <a:r>
              <a:rPr lang="de-DE" dirty="0"/>
              <a:t> b]</a:t>
            </a:r>
          </a:p>
        </p:txBody>
      </p:sp>
    </p:spTree>
    <p:extLst>
      <p:ext uri="{BB962C8B-B14F-4D97-AF65-F5344CB8AC3E}">
        <p14:creationId xmlns:p14="http://schemas.microsoft.com/office/powerpoint/2010/main" val="274666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29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1622BF-1ADD-491A-8DFE-F1D7374A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29" y="2279727"/>
            <a:ext cx="3106141" cy="2298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Texel der Lookup-Table soll entsprechenden Lichtwert enthalten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016026D-BF45-470F-9A77-38FD3E2B35EC}"/>
              </a:ext>
            </a:extLst>
          </p:cNvPr>
          <p:cNvSpPr txBox="1"/>
          <p:nvPr/>
        </p:nvSpPr>
        <p:spPr>
          <a:xfrm>
            <a:off x="4465319" y="4578272"/>
            <a:ext cx="266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LearnOpenGL</a:t>
            </a:r>
            <a:r>
              <a:rPr lang="de-DE" sz="1800" dirty="0"/>
              <a:t> a]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214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Chevron 6">
            <a:extLst>
              <a:ext uri="{FF2B5EF4-FFF2-40B4-BE49-F238E27FC236}">
                <a16:creationId xmlns:a16="http://schemas.microsoft.com/office/drawing/2014/main" id="{71392BFD-6EC0-420B-ACF4-022E624E1257}"/>
              </a:ext>
            </a:extLst>
          </p:cNvPr>
          <p:cNvSpPr/>
          <p:nvPr/>
        </p:nvSpPr>
        <p:spPr>
          <a:xfrm>
            <a:off x="2500319" y="311799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8F4A53AE-A0F6-4F39-991B-6A3BB37FB407}"/>
              </a:ext>
            </a:extLst>
          </p:cNvPr>
          <p:cNvSpPr/>
          <p:nvPr/>
        </p:nvSpPr>
        <p:spPr>
          <a:xfrm>
            <a:off x="4585502" y="312287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4296CC5F-FF1D-4EE3-8A29-31BCBB62F421}"/>
              </a:ext>
            </a:extLst>
          </p:cNvPr>
          <p:cNvSpPr/>
          <p:nvPr/>
        </p:nvSpPr>
        <p:spPr>
          <a:xfrm>
            <a:off x="6670685" y="3127753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00C65DF-C122-4ED0-A0AE-41D4CB0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</a:t>
            </a:fld>
            <a:endParaRPr lang="de-DE"/>
          </a:p>
        </p:txBody>
      </p:sp>
      <p:sp>
        <p:nvSpPr>
          <p:cNvPr id="16" name="Pfeil: Fünfeck 15">
            <a:extLst>
              <a:ext uri="{FF2B5EF4-FFF2-40B4-BE49-F238E27FC236}">
                <a16:creationId xmlns:a16="http://schemas.microsoft.com/office/drawing/2014/main" id="{D93FF78A-F788-493C-9F43-BF802B78A7F2}"/>
              </a:ext>
            </a:extLst>
          </p:cNvPr>
          <p:cNvSpPr/>
          <p:nvPr/>
        </p:nvSpPr>
        <p:spPr>
          <a:xfrm>
            <a:off x="681567" y="3122877"/>
            <a:ext cx="2137834" cy="1101989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Pfeil: Chevron 16">
            <a:extLst>
              <a:ext uri="{FF2B5EF4-FFF2-40B4-BE49-F238E27FC236}">
                <a16:creationId xmlns:a16="http://schemas.microsoft.com/office/drawing/2014/main" id="{3D6513B8-FA88-4441-8F80-AF5043A02F8C}"/>
              </a:ext>
            </a:extLst>
          </p:cNvPr>
          <p:cNvSpPr/>
          <p:nvPr/>
        </p:nvSpPr>
        <p:spPr>
          <a:xfrm>
            <a:off x="8724908" y="3122873"/>
            <a:ext cx="3124192" cy="1101989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SHUTDOWN SCENE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F5557B8-2E15-418E-8865-E62A0C58577A}"/>
              </a:ext>
            </a:extLst>
          </p:cNvPr>
          <p:cNvSpPr txBox="1"/>
          <p:nvPr/>
        </p:nvSpPr>
        <p:spPr>
          <a:xfrm>
            <a:off x="806453" y="3196817"/>
            <a:ext cx="1778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INIT</a:t>
            </a:r>
          </a:p>
          <a:p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80A9997-9769-4C2A-8D28-59F83DBC560B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RENDERING-PIPELINE</a:t>
            </a:r>
          </a:p>
        </p:txBody>
      </p:sp>
    </p:spTree>
    <p:extLst>
      <p:ext uri="{BB962C8B-B14F-4D97-AF65-F5344CB8AC3E}">
        <p14:creationId xmlns:p14="http://schemas.microsoft.com/office/powerpoint/2010/main" val="2997493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30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Jeder Texel der Lookup-Table soll entsprechenden Lichtwert enthalten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FE22A60-2935-49F8-8C68-7DF2EA5AEE5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4551905" y="2773347"/>
            <a:ext cx="1213888" cy="12907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8766A7-0A26-4612-931D-FE2050A1714C}"/>
              </a:ext>
            </a:extLst>
          </p:cNvPr>
          <p:cNvCxnSpPr>
            <a:cxnSpLocks/>
            <a:stCxn id="30" idx="7"/>
          </p:cNvCxnSpPr>
          <p:nvPr/>
        </p:nvCxnSpPr>
        <p:spPr>
          <a:xfrm flipV="1">
            <a:off x="6039346" y="2667837"/>
            <a:ext cx="562421" cy="1396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F57EFCE-EA44-4E00-904E-4C0B959E20EE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6039346" y="4255940"/>
            <a:ext cx="964355" cy="306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812E93-909D-4BF7-B66B-695D0A7EA05C}"/>
              </a:ext>
            </a:extLst>
          </p:cNvPr>
          <p:cNvCxnSpPr>
            <a:cxnSpLocks/>
            <a:stCxn id="30" idx="3"/>
          </p:cNvCxnSpPr>
          <p:nvPr/>
        </p:nvCxnSpPr>
        <p:spPr>
          <a:xfrm flipH="1">
            <a:off x="5054323" y="4255940"/>
            <a:ext cx="711470" cy="9658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4A0BA943-D169-4460-BBEF-3B13724A345E}"/>
              </a:ext>
            </a:extLst>
          </p:cNvPr>
          <p:cNvSpPr/>
          <p:nvPr/>
        </p:nvSpPr>
        <p:spPr>
          <a:xfrm>
            <a:off x="5709139" y="4024367"/>
            <a:ext cx="386861" cy="27130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/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/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/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/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478D732-DA37-4EE5-BFC6-E3AFFC8F51CA}"/>
              </a:ext>
            </a:extLst>
          </p:cNvPr>
          <p:cNvCxnSpPr>
            <a:cxnSpLocks/>
            <a:stCxn id="30" idx="2"/>
          </p:cNvCxnSpPr>
          <p:nvPr/>
        </p:nvCxnSpPr>
        <p:spPr>
          <a:xfrm flipH="1" flipV="1">
            <a:off x="4325397" y="3805814"/>
            <a:ext cx="1383742" cy="3542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F88F813-08A7-4035-9917-26FE9E61D8C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765793" y="2773347"/>
            <a:ext cx="136777" cy="1251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299BF63-70CC-448B-A7C6-F9E5F44DB78B}"/>
              </a:ext>
            </a:extLst>
          </p:cNvPr>
          <p:cNvCxnSpPr>
            <a:cxnSpLocks/>
            <a:stCxn id="30" idx="4"/>
          </p:cNvCxnSpPr>
          <p:nvPr/>
        </p:nvCxnSpPr>
        <p:spPr>
          <a:xfrm>
            <a:off x="5902570" y="4295672"/>
            <a:ext cx="74525" cy="1085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8BA0C60-9FEC-4104-B2D6-F350706B8B9F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6096000" y="3533383"/>
            <a:ext cx="1383742" cy="6266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10EB8BB-12F9-42C4-B584-4B963505EE61}"/>
                  </a:ext>
                </a:extLst>
              </p:cNvPr>
              <p:cNvSpPr txBox="1"/>
              <p:nvPr/>
            </p:nvSpPr>
            <p:spPr>
              <a:xfrm>
                <a:off x="5581441" y="2659016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10EB8BB-12F9-42C4-B584-4B963505E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441" y="2659016"/>
                <a:ext cx="7913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E3F668A-9F70-4F5F-995F-58A9CFB7404B}"/>
                  </a:ext>
                </a:extLst>
              </p:cNvPr>
              <p:cNvSpPr txBox="1"/>
              <p:nvPr/>
            </p:nvSpPr>
            <p:spPr>
              <a:xfrm>
                <a:off x="4311977" y="3505464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0E3F668A-9F70-4F5F-995F-58A9CFB74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977" y="3505464"/>
                <a:ext cx="7913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6952B4A-928B-4DA2-8782-BB0BF7C7FEFF}"/>
                  </a:ext>
                </a:extLst>
              </p:cNvPr>
              <p:cNvSpPr txBox="1"/>
              <p:nvPr/>
            </p:nvSpPr>
            <p:spPr>
              <a:xfrm>
                <a:off x="5765793" y="4920916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86952B4A-928B-4DA2-8782-BB0BF7C7F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793" y="4920916"/>
                <a:ext cx="79130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BC9D460C-AE82-48B0-93E3-82722B64BFA6}"/>
                  </a:ext>
                </a:extLst>
              </p:cNvPr>
              <p:cNvSpPr txBox="1"/>
              <p:nvPr/>
            </p:nvSpPr>
            <p:spPr>
              <a:xfrm>
                <a:off x="6787871" y="3271715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BC9D460C-AE82-48B0-93E3-82722B64B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71" y="3271715"/>
                <a:ext cx="7913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Würfel">
            <a:extLst>
              <a:ext uri="{FF2B5EF4-FFF2-40B4-BE49-F238E27FC236}">
                <a16:creationId xmlns:a16="http://schemas.microsoft.com/office/drawing/2014/main" id="{A853B0E5-F130-42C0-A0DE-94E501184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81401" y="1643422"/>
            <a:ext cx="4791389" cy="47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Kuh">
            <a:extLst>
              <a:ext uri="{FF2B5EF4-FFF2-40B4-BE49-F238E27FC236}">
                <a16:creationId xmlns:a16="http://schemas.microsoft.com/office/drawing/2014/main" id="{F5E7609B-B63A-456A-B151-6043C7E2C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9142" y="3328062"/>
            <a:ext cx="1935219" cy="193521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31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9FCF81E-EE76-4C3D-ACFE-9DA86E161C83}"/>
              </a:ext>
            </a:extLst>
          </p:cNvPr>
          <p:cNvSpPr txBox="1"/>
          <p:nvPr/>
        </p:nvSpPr>
        <p:spPr>
          <a:xfrm>
            <a:off x="371474" y="1352550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Samplen der Texel über Normalen des Modells möglich =&gt; einfaches Auslesen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FE22A60-2935-49F8-8C68-7DF2EA5AEE52}"/>
              </a:ext>
            </a:extLst>
          </p:cNvPr>
          <p:cNvCxnSpPr>
            <a:cxnSpLocks/>
          </p:cNvCxnSpPr>
          <p:nvPr/>
        </p:nvCxnSpPr>
        <p:spPr>
          <a:xfrm flipH="1" flipV="1">
            <a:off x="4551903" y="2773346"/>
            <a:ext cx="1346479" cy="14168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18766A7-0A26-4612-931D-FE2050A1714C}"/>
              </a:ext>
            </a:extLst>
          </p:cNvPr>
          <p:cNvCxnSpPr>
            <a:cxnSpLocks/>
          </p:cNvCxnSpPr>
          <p:nvPr/>
        </p:nvCxnSpPr>
        <p:spPr>
          <a:xfrm flipV="1">
            <a:off x="5898382" y="2667837"/>
            <a:ext cx="703385" cy="15223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F57EFCE-EA44-4E00-904E-4C0B959E20EE}"/>
              </a:ext>
            </a:extLst>
          </p:cNvPr>
          <p:cNvCxnSpPr>
            <a:cxnSpLocks/>
          </p:cNvCxnSpPr>
          <p:nvPr/>
        </p:nvCxnSpPr>
        <p:spPr>
          <a:xfrm>
            <a:off x="5898382" y="4190163"/>
            <a:ext cx="1207534" cy="3998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C812E93-909D-4BF7-B66B-695D0A7EA05C}"/>
              </a:ext>
            </a:extLst>
          </p:cNvPr>
          <p:cNvCxnSpPr>
            <a:cxnSpLocks/>
          </p:cNvCxnSpPr>
          <p:nvPr/>
        </p:nvCxnSpPr>
        <p:spPr>
          <a:xfrm flipH="1">
            <a:off x="5054321" y="4190163"/>
            <a:ext cx="844061" cy="10316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/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C5FC829B-6770-49B4-A739-FEC44BF6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905" y="2710542"/>
                <a:ext cx="79130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/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9BB773B7-FC3F-4E4D-9454-9968EAC6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10542"/>
                <a:ext cx="7913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/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AC1AE41F-4C11-4498-B1C7-64AF79FE4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356" y="4143131"/>
                <a:ext cx="79130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/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04C41A86-B923-4781-905B-46DE5CC5F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653" y="5018229"/>
                <a:ext cx="79130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 descr="Würfel">
            <a:extLst>
              <a:ext uri="{FF2B5EF4-FFF2-40B4-BE49-F238E27FC236}">
                <a16:creationId xmlns:a16="http://schemas.microsoft.com/office/drawing/2014/main" id="{A853B0E5-F130-42C0-A0DE-94E501184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81401" y="1643422"/>
            <a:ext cx="4791389" cy="479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5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32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6010C32-8D8F-4ED6-9820-C731899F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27" y="2028042"/>
            <a:ext cx="5082746" cy="2790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4A2F92E-EDC3-496A-9556-220D19CAFB0A}"/>
              </a:ext>
            </a:extLst>
          </p:cNvPr>
          <p:cNvSpPr txBox="1"/>
          <p:nvPr/>
        </p:nvSpPr>
        <p:spPr>
          <a:xfrm>
            <a:off x="3476134" y="4794182"/>
            <a:ext cx="283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Quelle: </a:t>
            </a:r>
            <a:r>
              <a:rPr lang="de-DE" sz="1800" dirty="0"/>
              <a:t>[</a:t>
            </a:r>
            <a:r>
              <a:rPr lang="de-DE" sz="1800" dirty="0" err="1"/>
              <a:t>LearnOpenGL</a:t>
            </a:r>
            <a:r>
              <a:rPr lang="de-DE" sz="1800" dirty="0"/>
              <a:t> a] 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8991AAA0-12E6-457A-B57D-C8340EE4B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" y="5420016"/>
                <a:ext cx="5772150" cy="10374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altLang="de-DE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ϕ</a:t>
                </a:r>
                <a:r>
                  <a:rPr kumimoji="0" lang="de-DE" altLang="de-DE" sz="18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entlang des „Äquators“: 			</a:t>
                </a:r>
                <a14:m>
                  <m:oMath xmlns:m="http://schemas.openxmlformats.org/officeDocument/2006/math"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[0;2</m:t>
                    </m:r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𝜋</m:t>
                    </m:r>
                    <m:r>
                      <a:rPr kumimoji="0" lang="de-DE" altLang="de-DE" sz="1800" b="0" i="1" u="none" strike="noStrike" cap="none" normalizeH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0" lang="de-DE" altLang="de-DE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de-DE" altLang="de-DE" dirty="0"/>
                  <a:t>θ entlang des „Nullmeridians“ zum </a:t>
                </a:r>
                <a:r>
                  <a:rPr lang="de-DE" altLang="de-DE" dirty="0" err="1"/>
                  <a:t>Zenith</a:t>
                </a:r>
                <a:r>
                  <a:rPr lang="de-DE" altLang="de-DE" dirty="0"/>
                  <a:t>: 	</a:t>
                </a:r>
                <a14:m>
                  <m:oMath xmlns:m="http://schemas.openxmlformats.org/officeDocument/2006/math"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[0;</m:t>
                    </m:r>
                    <m:f>
                      <m:fPr>
                        <m:ctrlPr>
                          <a:rPr lang="de-DE" alt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alt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altLang="de-DE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altLang="de-DE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altLang="de-DE" sz="18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8991AAA0-12E6-457A-B57D-C8340EE4B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5420016"/>
                <a:ext cx="5772150" cy="1037463"/>
              </a:xfrm>
              <a:prstGeom prst="rect">
                <a:avLst/>
              </a:prstGeom>
              <a:blipFill>
                <a:blip r:embed="rId4"/>
                <a:stretch>
                  <a:fillRect l="-950" t="-29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5ED3ACE8-4F72-44FE-B4BD-FFDFEB6954FF}"/>
              </a:ext>
            </a:extLst>
          </p:cNvPr>
          <p:cNvSpPr txBox="1"/>
          <p:nvPr/>
        </p:nvSpPr>
        <p:spPr>
          <a:xfrm>
            <a:off x="3581400" y="1633125"/>
            <a:ext cx="505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„Flächentrick“</a:t>
            </a:r>
          </a:p>
        </p:txBody>
      </p:sp>
    </p:spTree>
    <p:extLst>
      <p:ext uri="{BB962C8B-B14F-4D97-AF65-F5344CB8AC3E}">
        <p14:creationId xmlns:p14="http://schemas.microsoft.com/office/powerpoint/2010/main" val="3044701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FD108B-87C3-44F1-B8A7-3DA251AD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33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F4D3EA-2F30-49C3-A43C-847F7941CFE7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THEORIE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B918C54-9CCD-4201-A5D8-6F0D370D98B9}"/>
                  </a:ext>
                </a:extLst>
              </p:cNvPr>
              <p:cNvSpPr txBox="1"/>
              <p:nvPr/>
            </p:nvSpPr>
            <p:spPr>
              <a:xfrm>
                <a:off x="2929395" y="2830313"/>
                <a:ext cx="6712735" cy="1031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B918C54-9CCD-4201-A5D8-6F0D370D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95" y="2830313"/>
                <a:ext cx="6712735" cy="1031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31E90F9-9C66-4BD7-9FFD-62D3CEF7B080}"/>
                  </a:ext>
                </a:extLst>
              </p:cNvPr>
              <p:cNvSpPr txBox="1"/>
              <p:nvPr/>
            </p:nvSpPr>
            <p:spPr>
              <a:xfrm>
                <a:off x="2739630" y="4575442"/>
                <a:ext cx="7092263" cy="10669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⋅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de-DE" b="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31E90F9-9C66-4BD7-9FFD-62D3CEF7B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630" y="4575442"/>
                <a:ext cx="7092263" cy="1066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E55603-19E0-4894-8F7C-DF4AC4BAA6AF}"/>
                  </a:ext>
                </a:extLst>
              </p:cNvPr>
              <p:cNvSpPr txBox="1"/>
              <p:nvPr/>
            </p:nvSpPr>
            <p:spPr>
              <a:xfrm>
                <a:off x="2301238" y="1554793"/>
                <a:ext cx="7589520" cy="887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alt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(</m:t>
                      </m:r>
                      <m:r>
                        <a:rPr lang="de-DE" altLang="de-D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,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nor/>
                        </m:rPr>
                        <a:rPr lang="de-DE" altLang="de-DE" sz="1600" dirty="0">
                          <a:solidFill>
                            <a:schemeClr val="tx1"/>
                          </a:solidFill>
                          <a:latin typeface="MathJax_Main"/>
                        </a:rPr>
                        <m:t>)=</m:t>
                      </m:r>
                      <m:nary>
                        <m:nary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</m:sub>
                        <m:sup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alt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𝑘𝑑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num>
                            <m:den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DE" alt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160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de-DE" altLang="de-DE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alt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l-GR" alt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ⅆ</m:t>
                      </m:r>
                      <m:sSub>
                        <m:sSubPr>
                          <m:ctrlP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alt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1600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FAE55603-19E0-4894-8F7C-DF4AC4BA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238" y="1554793"/>
                <a:ext cx="7589520" cy="88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B68941FC-8338-4C9C-A56F-C95A970C5B3C}"/>
              </a:ext>
            </a:extLst>
          </p:cNvPr>
          <p:cNvSpPr/>
          <p:nvPr/>
        </p:nvSpPr>
        <p:spPr>
          <a:xfrm>
            <a:off x="5848348" y="2116364"/>
            <a:ext cx="495300" cy="60146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ACA2FC80-2EE6-45FF-8096-7C1C2E9F6923}"/>
              </a:ext>
            </a:extLst>
          </p:cNvPr>
          <p:cNvSpPr/>
          <p:nvPr/>
        </p:nvSpPr>
        <p:spPr>
          <a:xfrm>
            <a:off x="5848348" y="3797723"/>
            <a:ext cx="495300" cy="601463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AED01F6-CB64-45FF-AD5A-D3F1F5641FF5}"/>
              </a:ext>
            </a:extLst>
          </p:cNvPr>
          <p:cNvSpPr txBox="1"/>
          <p:nvPr/>
        </p:nvSpPr>
        <p:spPr>
          <a:xfrm>
            <a:off x="621843" y="1612870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BDCE3B-D6FC-4155-B468-BE8CA4A22202}"/>
              </a:ext>
            </a:extLst>
          </p:cNvPr>
          <p:cNvSpPr txBox="1"/>
          <p:nvPr/>
        </p:nvSpPr>
        <p:spPr>
          <a:xfrm>
            <a:off x="621843" y="3076354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„Flächentrick“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FC7CB3E-644C-43CA-87FB-0C72BFB7111C}"/>
              </a:ext>
            </a:extLst>
          </p:cNvPr>
          <p:cNvSpPr txBox="1"/>
          <p:nvPr/>
        </p:nvSpPr>
        <p:spPr>
          <a:xfrm>
            <a:off x="621844" y="4765679"/>
            <a:ext cx="230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Riemannsumme</a:t>
            </a:r>
          </a:p>
        </p:txBody>
      </p:sp>
    </p:spTree>
    <p:extLst>
      <p:ext uri="{BB962C8B-B14F-4D97-AF65-F5344CB8AC3E}">
        <p14:creationId xmlns:p14="http://schemas.microsoft.com/office/powerpoint/2010/main" val="303859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>
                <a:solidFill>
                  <a:srgbClr val="00B0F0"/>
                </a:solidFill>
              </a:rPr>
              <a:t>Livedemo</a:t>
            </a:r>
            <a:r>
              <a:rPr lang="de-DE" dirty="0">
                <a:solidFill>
                  <a:srgbClr val="00B0F0"/>
                </a:solidFill>
              </a:rPr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34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147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35</a:t>
            </a:fld>
            <a:endParaRPr lang="de-DE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2FA66B8-32EA-410A-BEB8-FA848330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5400" dirty="0">
                <a:solidFill>
                  <a:schemeClr val="bg1"/>
                </a:solidFill>
              </a:rPr>
              <a:t>LIVEDEMO (IBL)</a:t>
            </a:r>
          </a:p>
        </p:txBody>
      </p:sp>
    </p:spTree>
    <p:extLst>
      <p:ext uri="{BB962C8B-B14F-4D97-AF65-F5344CB8AC3E}">
        <p14:creationId xmlns:p14="http://schemas.microsoft.com/office/powerpoint/2010/main" val="1760506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4D1536-F917-46AE-91B7-F1A13762C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36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69DF1C-CBFC-47BB-9768-64BDD4D33C7F}"/>
              </a:ext>
            </a:extLst>
          </p:cNvPr>
          <p:cNvSpPr/>
          <p:nvPr/>
        </p:nvSpPr>
        <p:spPr>
          <a:xfrm>
            <a:off x="0" y="-1"/>
            <a:ext cx="12192000" cy="216217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dirty="0"/>
              <a:t>Danke für 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934637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73D2C8-9B13-45C2-8CE9-6BC404DF7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13" y="1624658"/>
            <a:ext cx="11209774" cy="4351338"/>
          </a:xfrm>
        </p:spPr>
        <p:txBody>
          <a:bodyPr>
            <a:norm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a] „</a:t>
            </a:r>
            <a:r>
              <a:rPr lang="de-DE" sz="1400" dirty="0" err="1"/>
              <a:t>Framebuffer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Wiki, 24.02.2020, </a:t>
            </a:r>
            <a:r>
              <a:rPr lang="de-DE" sz="1400" dirty="0">
                <a:hlinkClick r:id="rId2"/>
              </a:rPr>
              <a:t>https://www.khronos.org/opengl/wiki/Framebuffer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25.11.2020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b] „Default </a:t>
            </a:r>
            <a:r>
              <a:rPr lang="de-DE" sz="1400" dirty="0" err="1"/>
              <a:t>Framebuffer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Wiki, 04.02.2019, </a:t>
            </a:r>
            <a:r>
              <a:rPr lang="de-DE" sz="1400" dirty="0">
                <a:hlinkClick r:id="rId3"/>
              </a:rPr>
              <a:t>https://www.khronos.org/opengl/wiki/Default_Framebuffer</a:t>
            </a:r>
            <a:r>
              <a:rPr lang="de-DE" sz="1400" dirty="0"/>
              <a:t> , </a:t>
            </a:r>
            <a:r>
              <a:rPr lang="de-DE" sz="1400" dirty="0" err="1"/>
              <a:t>accessed</a:t>
            </a:r>
            <a:r>
              <a:rPr lang="de-DE" sz="1400" dirty="0"/>
              <a:t> 25.11.2020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Khronos</a:t>
            </a:r>
            <a:r>
              <a:rPr lang="de-DE" sz="1400" dirty="0"/>
              <a:t> c] „</a:t>
            </a:r>
            <a:r>
              <a:rPr lang="de-DE" sz="1400" dirty="0" err="1"/>
              <a:t>Framebuffer</a:t>
            </a:r>
            <a:r>
              <a:rPr lang="de-DE" sz="1400" dirty="0"/>
              <a:t> </a:t>
            </a:r>
            <a:r>
              <a:rPr lang="de-DE" sz="1400" dirty="0" err="1"/>
              <a:t>Object</a:t>
            </a:r>
            <a:r>
              <a:rPr lang="de-DE" sz="1400" dirty="0"/>
              <a:t>.“, </a:t>
            </a:r>
            <a:r>
              <a:rPr lang="de-DE" sz="1400" dirty="0" err="1"/>
              <a:t>o.V</a:t>
            </a:r>
            <a:r>
              <a:rPr lang="de-DE" sz="1400" dirty="0"/>
              <a:t>., OpenGL </a:t>
            </a:r>
            <a:r>
              <a:rPr lang="de-DE" sz="1400" dirty="0" err="1"/>
              <a:t>Wki</a:t>
            </a:r>
            <a:r>
              <a:rPr lang="de-DE" sz="1400" dirty="0"/>
              <a:t>, 26.11.2020 , </a:t>
            </a:r>
            <a:r>
              <a:rPr lang="de-DE" sz="1400" dirty="0">
                <a:hlinkClick r:id="rId4"/>
              </a:rPr>
              <a:t>https://www.khronos.org/opengl/wiki/Framebuffer_Object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26.11.2020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LearnOpenGL</a:t>
            </a:r>
            <a:r>
              <a:rPr lang="de-DE" sz="1400" dirty="0"/>
              <a:t> a] „Diffuse </a:t>
            </a:r>
            <a:r>
              <a:rPr lang="de-DE" sz="1400" dirty="0" err="1"/>
              <a:t>irradiance</a:t>
            </a:r>
            <a:r>
              <a:rPr lang="de-DE" sz="1400" dirty="0"/>
              <a:t>.“, de Vries, Joey., 2020, </a:t>
            </a:r>
            <a:r>
              <a:rPr lang="de-DE" sz="1400" dirty="0">
                <a:hlinkClick r:id="rId5"/>
              </a:rPr>
              <a:t>https://learnopengl.com/PBR/IBL/Diffuse-irradiance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28.11.2020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LearnOpenGL</a:t>
            </a:r>
            <a:r>
              <a:rPr lang="de-DE" sz="1400" dirty="0"/>
              <a:t> b] „Theory“, de Vries, Joey., 2020, </a:t>
            </a:r>
            <a:r>
              <a:rPr lang="de-DE" sz="1400" dirty="0">
                <a:hlinkClick r:id="rId6"/>
              </a:rPr>
              <a:t>https://learnopengl.com/PBR/Theory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28.11.2020</a:t>
            </a:r>
          </a:p>
          <a:p>
            <a:r>
              <a:rPr lang="de-DE" sz="1400" dirty="0"/>
              <a:t>[</a:t>
            </a:r>
            <a:r>
              <a:rPr lang="de-DE" sz="1400" dirty="0" err="1"/>
              <a:t>Skyboxes</a:t>
            </a:r>
            <a:r>
              <a:rPr lang="de-DE" sz="1400" dirty="0"/>
              <a:t>]: </a:t>
            </a:r>
            <a:r>
              <a:rPr lang="de-DE" sz="1400" dirty="0">
                <a:hlinkClick r:id="rId7"/>
              </a:rPr>
              <a:t>http://www.hdrlabs.com/sibl/archive.html</a:t>
            </a:r>
            <a:r>
              <a:rPr lang="de-DE" sz="1400" dirty="0"/>
              <a:t>, </a:t>
            </a:r>
            <a:r>
              <a:rPr lang="de-DE" sz="1400" dirty="0" err="1"/>
              <a:t>accessed</a:t>
            </a:r>
            <a:r>
              <a:rPr lang="de-DE" sz="1400" dirty="0"/>
              <a:t> 26.11.2020</a:t>
            </a:r>
          </a:p>
          <a:p>
            <a:r>
              <a:rPr lang="en-US" sz="1400" dirty="0"/>
              <a:t>[Wolff] “OpenGL 4 Shading Language Cookbook: Build high-quality, real-time 3D graphics with OpenGL 4.6, GLSL 4.6 and C++17”,  Wolff, David. 2018. 3rd Edition. </a:t>
            </a:r>
            <a:r>
              <a:rPr lang="en-US" sz="1400" dirty="0" err="1"/>
              <a:t>Packt</a:t>
            </a:r>
            <a:r>
              <a:rPr lang="en-US" sz="1400" dirty="0"/>
              <a:t> Publishing.</a:t>
            </a:r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4F4D04-C69A-4D21-96D9-AA80DEDBB69A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290026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feil: Chevron 6">
            <a:extLst>
              <a:ext uri="{FF2B5EF4-FFF2-40B4-BE49-F238E27FC236}">
                <a16:creationId xmlns:a16="http://schemas.microsoft.com/office/drawing/2014/main" id="{71392BFD-6EC0-420B-ACF4-022E624E1257}"/>
              </a:ext>
            </a:extLst>
          </p:cNvPr>
          <p:cNvSpPr/>
          <p:nvPr/>
        </p:nvSpPr>
        <p:spPr>
          <a:xfrm>
            <a:off x="450849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8" name="Pfeil: Chevron 7">
            <a:extLst>
              <a:ext uri="{FF2B5EF4-FFF2-40B4-BE49-F238E27FC236}">
                <a16:creationId xmlns:a16="http://schemas.microsoft.com/office/drawing/2014/main" id="{8F4A53AE-A0F6-4F39-991B-6A3BB37FB407}"/>
              </a:ext>
            </a:extLst>
          </p:cNvPr>
          <p:cNvSpPr/>
          <p:nvPr/>
        </p:nvSpPr>
        <p:spPr>
          <a:xfrm>
            <a:off x="4256616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3" name="Pfeil: Chevron 12">
            <a:extLst>
              <a:ext uri="{FF2B5EF4-FFF2-40B4-BE49-F238E27FC236}">
                <a16:creationId xmlns:a16="http://schemas.microsoft.com/office/drawing/2014/main" id="{4296CC5F-FF1D-4EE3-8A29-31BCBB62F421}"/>
              </a:ext>
            </a:extLst>
          </p:cNvPr>
          <p:cNvSpPr/>
          <p:nvPr/>
        </p:nvSpPr>
        <p:spPr>
          <a:xfrm>
            <a:off x="8062383" y="177727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DISPLAY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474A4E6-F24A-4CFA-8961-5F30837CD9D1}"/>
                  </a:ext>
                </a:extLst>
              </p:cNvPr>
              <p:cNvSpPr txBox="1"/>
              <p:nvPr/>
            </p:nvSpPr>
            <p:spPr>
              <a:xfrm>
                <a:off x="253901" y="4023026"/>
                <a:ext cx="2870396" cy="126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800" dirty="0"/>
                  <a:t>T </a:t>
                </a:r>
                <a14:m>
                  <m:oMath xmlns:m="http://schemas.openxmlformats.org/officeDocument/2006/math">
                    <m:r>
                      <a:rPr lang="de-DE" sz="2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2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/>
                          </m:mr>
                          <m:mr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/>
                            <m:e>
                              <m:r>
                                <a:rPr lang="de-DE" sz="280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/>
                          </m:mr>
                        </m:m>
                      </m:e>
                    </m:d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4474A4E6-F24A-4CFA-8961-5F30837CD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01" y="4023026"/>
                <a:ext cx="2870396" cy="1266116"/>
              </a:xfrm>
              <a:prstGeom prst="rect">
                <a:avLst/>
              </a:prstGeom>
              <a:blipFill>
                <a:blip r:embed="rId2"/>
                <a:stretch>
                  <a:fillRect l="-44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BD7CE90-60D0-46C0-87C6-9F30E34442FE}"/>
              </a:ext>
            </a:extLst>
          </p:cNvPr>
          <p:cNvGrpSpPr/>
          <p:nvPr/>
        </p:nvGrpSpPr>
        <p:grpSpPr>
          <a:xfrm>
            <a:off x="7767740" y="3042903"/>
            <a:ext cx="3065785" cy="3226858"/>
            <a:chOff x="7767740" y="3266017"/>
            <a:chExt cx="3065785" cy="3226858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5C785F21-C739-4230-B3E3-DE24B7D99A6B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AF6E39F8-F4FD-4804-B347-910B6AD49281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Grafik 14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37BD317C-24BC-43F6-BD20-2D8ED38A27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2DBB6F1-DA4C-4BF4-AB4F-778AFA4AD47C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SCREEN</a:t>
              </a:r>
            </a:p>
          </p:txBody>
        </p:sp>
      </p:grpSp>
      <p:sp>
        <p:nvSpPr>
          <p:cNvPr id="23" name="Rechteck 22">
            <a:extLst>
              <a:ext uri="{FF2B5EF4-FFF2-40B4-BE49-F238E27FC236}">
                <a16:creationId xmlns:a16="http://schemas.microsoft.com/office/drawing/2014/main" id="{394E97D0-EF68-4069-A2E4-671B9700DBC7}"/>
              </a:ext>
            </a:extLst>
          </p:cNvPr>
          <p:cNvSpPr/>
          <p:nvPr/>
        </p:nvSpPr>
        <p:spPr>
          <a:xfrm>
            <a:off x="3961974" y="3780561"/>
            <a:ext cx="3065784" cy="248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864F3A42-EA6C-4FB5-BF49-D28A00F3068D}"/>
              </a:ext>
            </a:extLst>
          </p:cNvPr>
          <p:cNvSpPr/>
          <p:nvPr/>
        </p:nvSpPr>
        <p:spPr>
          <a:xfrm>
            <a:off x="3961973" y="3042903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FRAMEBUFFER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86A4B891-2C99-4F23-8167-5A55A6599006}"/>
              </a:ext>
            </a:extLst>
          </p:cNvPr>
          <p:cNvSpPr/>
          <p:nvPr/>
        </p:nvSpPr>
        <p:spPr>
          <a:xfrm>
            <a:off x="4034364" y="3855207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DEPTHBUFFER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477EF82-D05F-48DD-A516-D0F7704C0A63}"/>
              </a:ext>
            </a:extLst>
          </p:cNvPr>
          <p:cNvSpPr/>
          <p:nvPr/>
        </p:nvSpPr>
        <p:spPr>
          <a:xfrm>
            <a:off x="4034364" y="4656084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COLORBUFFER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DF5DA75-463D-4D79-97D2-22C2BFB03BF1}"/>
              </a:ext>
            </a:extLst>
          </p:cNvPr>
          <p:cNvSpPr/>
          <p:nvPr/>
        </p:nvSpPr>
        <p:spPr>
          <a:xfrm>
            <a:off x="4034364" y="5456961"/>
            <a:ext cx="2921000" cy="728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STENCILBUFFER</a:t>
            </a:r>
          </a:p>
        </p:txBody>
      </p:sp>
      <p:sp>
        <p:nvSpPr>
          <p:cNvPr id="29" name="Foliennummernplatzhalter 28">
            <a:extLst>
              <a:ext uri="{FF2B5EF4-FFF2-40B4-BE49-F238E27FC236}">
                <a16:creationId xmlns:a16="http://schemas.microsoft.com/office/drawing/2014/main" id="{33398CBC-2A6F-4551-9159-90735EAE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4</a:t>
            </a:fld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45B397-8B34-47D9-8B9F-808FB03D7A5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RENDERING-PIPELINE</a:t>
            </a:r>
          </a:p>
        </p:txBody>
      </p:sp>
    </p:spTree>
    <p:extLst>
      <p:ext uri="{BB962C8B-B14F-4D97-AF65-F5344CB8AC3E}">
        <p14:creationId xmlns:p14="http://schemas.microsoft.com/office/powerpoint/2010/main" val="9249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06667-6169-44DB-B04E-DFE242891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rgbClr val="00B0F0"/>
                </a:solidFill>
              </a:rPr>
              <a:t>Aufbau eines FBO</a:t>
            </a:r>
          </a:p>
          <a:p>
            <a:r>
              <a:rPr lang="de-DE" dirty="0"/>
              <a:t>Motivation</a:t>
            </a:r>
          </a:p>
          <a:p>
            <a:r>
              <a:rPr lang="de-DE" dirty="0" err="1"/>
              <a:t>Livedemo</a:t>
            </a:r>
            <a:r>
              <a:rPr lang="de-DE" dirty="0"/>
              <a:t> : FBO</a:t>
            </a:r>
          </a:p>
          <a:p>
            <a:r>
              <a:rPr lang="de-DE" dirty="0"/>
              <a:t>Anwendungsbeispiel: IBL</a:t>
            </a:r>
          </a:p>
          <a:p>
            <a:r>
              <a:rPr lang="de-DE" dirty="0" err="1"/>
              <a:t>Livedemo</a:t>
            </a:r>
            <a:r>
              <a:rPr lang="de-DE" dirty="0"/>
              <a:t> : IBL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49BC81-74E2-4903-9D53-9BACDF8E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5</a:t>
            </a:fld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DB702F-9722-4885-A2DB-5D906ED32D30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GLIEDERUNG</a:t>
            </a:r>
          </a:p>
        </p:txBody>
      </p:sp>
    </p:spTree>
    <p:extLst>
      <p:ext uri="{BB962C8B-B14F-4D97-AF65-F5344CB8AC3E}">
        <p14:creationId xmlns:p14="http://schemas.microsoft.com/office/powerpoint/2010/main" val="2731598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4995333" y="1467644"/>
            <a:ext cx="2201334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FRAMEBUFFER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F80801A-AE94-48CF-9408-8C71AF8042EC}"/>
              </a:ext>
            </a:extLst>
          </p:cNvPr>
          <p:cNvGrpSpPr/>
          <p:nvPr/>
        </p:nvGrpSpPr>
        <p:grpSpPr>
          <a:xfrm>
            <a:off x="4563107" y="2637423"/>
            <a:ext cx="3065785" cy="3226858"/>
            <a:chOff x="7767740" y="3266017"/>
            <a:chExt cx="3065785" cy="322685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31EC11-2775-46A4-B2C2-542DCCC4E03E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36E4B1E-24CC-4BB7-B33E-C79631C81E8F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Grafik 21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E7AEF088-EDD8-43C8-A046-F92B93B1A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3DC516E-070C-477E-89BD-72252F3ED2AD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COLORBUFFER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8C8534-095F-4331-9244-AC4E573FA6CA}"/>
              </a:ext>
            </a:extLst>
          </p:cNvPr>
          <p:cNvGrpSpPr/>
          <p:nvPr/>
        </p:nvGrpSpPr>
        <p:grpSpPr>
          <a:xfrm>
            <a:off x="838200" y="2637423"/>
            <a:ext cx="3065784" cy="3229832"/>
            <a:chOff x="1729135" y="2700867"/>
            <a:chExt cx="3065784" cy="322983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7047F2A-7C69-4B02-A266-4DA608B4C4EE}"/>
                </a:ext>
              </a:extLst>
            </p:cNvPr>
            <p:cNvSpPr/>
            <p:nvPr/>
          </p:nvSpPr>
          <p:spPr>
            <a:xfrm>
              <a:off x="1729135" y="3441499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C55AEF4-DB0E-49D2-8AB1-A39386FF4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" b="16217"/>
            <a:stretch/>
          </p:blipFill>
          <p:spPr>
            <a:xfrm>
              <a:off x="1761370" y="3473607"/>
              <a:ext cx="3001311" cy="2424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8A0CAC7-0C67-4DA5-831F-7E076DD37929}"/>
                </a:ext>
              </a:extLst>
            </p:cNvPr>
            <p:cNvSpPr/>
            <p:nvPr/>
          </p:nvSpPr>
          <p:spPr>
            <a:xfrm>
              <a:off x="1729135" y="270086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DEPTHBUFFER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332F3B1-38DA-4D3B-A133-536AD61E6959}"/>
              </a:ext>
            </a:extLst>
          </p:cNvPr>
          <p:cNvGrpSpPr/>
          <p:nvPr/>
        </p:nvGrpSpPr>
        <p:grpSpPr>
          <a:xfrm>
            <a:off x="8288015" y="2637423"/>
            <a:ext cx="3065785" cy="3226858"/>
            <a:chOff x="7767740" y="3266017"/>
            <a:chExt cx="3065785" cy="322685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51EC714-20C7-4837-B5A5-09E32FCEEE0E}"/>
                </a:ext>
              </a:extLst>
            </p:cNvPr>
            <p:cNvSpPr/>
            <p:nvPr/>
          </p:nvSpPr>
          <p:spPr>
            <a:xfrm>
              <a:off x="7767741" y="4003675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67ED902-3967-4BAA-847B-1A7D81073032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STENCILBUFFER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/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/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/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/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/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/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/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/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/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303E13B9-18D0-4849-8FBF-D39EE1A0E0B7}"/>
              </a:ext>
            </a:extLst>
          </p:cNvPr>
          <p:cNvCxnSpPr>
            <a:stCxn id="10" idx="2"/>
            <a:endCxn id="24" idx="0"/>
          </p:cNvCxnSpPr>
          <p:nvPr/>
        </p:nvCxnSpPr>
        <p:spPr>
          <a:xfrm rot="5400000">
            <a:off x="4012723" y="554146"/>
            <a:ext cx="441646" cy="37249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91672B3B-E54D-42B6-96BD-9B8EC4BE865C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rot="16200000" flipH="1">
            <a:off x="7737630" y="554146"/>
            <a:ext cx="441646" cy="3724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576890E-DAFD-4D11-83C6-AF18F549ED68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6095999" y="2195777"/>
            <a:ext cx="1" cy="4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09C65F-A88C-47AE-A6A4-53DF2CB8E564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FRAMEBUFFER</a:t>
            </a:r>
          </a:p>
        </p:txBody>
      </p:sp>
    </p:spTree>
    <p:extLst>
      <p:ext uri="{BB962C8B-B14F-4D97-AF65-F5344CB8AC3E}">
        <p14:creationId xmlns:p14="http://schemas.microsoft.com/office/powerpoint/2010/main" val="291760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4995333" y="1467644"/>
            <a:ext cx="2201334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FBO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F80801A-AE94-48CF-9408-8C71AF8042EC}"/>
              </a:ext>
            </a:extLst>
          </p:cNvPr>
          <p:cNvGrpSpPr/>
          <p:nvPr/>
        </p:nvGrpSpPr>
        <p:grpSpPr>
          <a:xfrm>
            <a:off x="4563107" y="2637423"/>
            <a:ext cx="3065785" cy="3226858"/>
            <a:chOff x="7767740" y="3266017"/>
            <a:chExt cx="3065785" cy="322685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831EC11-2775-46A4-B2C2-542DCCC4E03E}"/>
                </a:ext>
              </a:extLst>
            </p:cNvPr>
            <p:cNvGrpSpPr/>
            <p:nvPr/>
          </p:nvGrpSpPr>
          <p:grpSpPr>
            <a:xfrm>
              <a:off x="7767741" y="4003675"/>
              <a:ext cx="3065784" cy="2489200"/>
              <a:chOff x="7767740" y="3479800"/>
              <a:chExt cx="3065784" cy="2489200"/>
            </a:xfrm>
          </p:grpSpPr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36E4B1E-24CC-4BB7-B33E-C79631C81E8F}"/>
                  </a:ext>
                </a:extLst>
              </p:cNvPr>
              <p:cNvSpPr/>
              <p:nvPr/>
            </p:nvSpPr>
            <p:spPr>
              <a:xfrm>
                <a:off x="7767740" y="3479800"/>
                <a:ext cx="3065784" cy="24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2" name="Grafik 21" descr="Ein Bild, das Tisch, sitzend, Schreibtisch, Computer enthält.&#10;&#10;Automatisch generierte Beschreibung">
                <a:extLst>
                  <a:ext uri="{FF2B5EF4-FFF2-40B4-BE49-F238E27FC236}">
                    <a16:creationId xmlns:a16="http://schemas.microsoft.com/office/drawing/2014/main" id="{E7AEF088-EDD8-43C8-A046-F92B93B1A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18" b="16586"/>
              <a:stretch/>
            </p:blipFill>
            <p:spPr>
              <a:xfrm>
                <a:off x="7805416" y="3513667"/>
                <a:ext cx="2990433" cy="2421466"/>
              </a:xfrm>
              <a:prstGeom prst="rect">
                <a:avLst/>
              </a:prstGeom>
            </p:spPr>
          </p:pic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3DC516E-070C-477E-89BD-72252F3ED2AD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COLORATTACHMENT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8C8534-095F-4331-9244-AC4E573FA6CA}"/>
              </a:ext>
            </a:extLst>
          </p:cNvPr>
          <p:cNvGrpSpPr/>
          <p:nvPr/>
        </p:nvGrpSpPr>
        <p:grpSpPr>
          <a:xfrm>
            <a:off x="838200" y="2637423"/>
            <a:ext cx="3065784" cy="3229832"/>
            <a:chOff x="1729135" y="2700867"/>
            <a:chExt cx="3065784" cy="322983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97047F2A-7C69-4B02-A266-4DA608B4C4EE}"/>
                </a:ext>
              </a:extLst>
            </p:cNvPr>
            <p:cNvSpPr/>
            <p:nvPr/>
          </p:nvSpPr>
          <p:spPr>
            <a:xfrm>
              <a:off x="1729135" y="3441499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C55AEF4-DB0E-49D2-8AB1-A39386FF4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8" b="16217"/>
            <a:stretch/>
          </p:blipFill>
          <p:spPr>
            <a:xfrm>
              <a:off x="1761370" y="3473607"/>
              <a:ext cx="3001311" cy="24249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8A0CAC7-0C67-4DA5-831F-7E076DD37929}"/>
                </a:ext>
              </a:extLst>
            </p:cNvPr>
            <p:cNvSpPr/>
            <p:nvPr/>
          </p:nvSpPr>
          <p:spPr>
            <a:xfrm>
              <a:off x="1729135" y="270086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DEPTHATTACHMENT</a:t>
              </a: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332F3B1-38DA-4D3B-A133-536AD61E6959}"/>
              </a:ext>
            </a:extLst>
          </p:cNvPr>
          <p:cNvGrpSpPr/>
          <p:nvPr/>
        </p:nvGrpSpPr>
        <p:grpSpPr>
          <a:xfrm>
            <a:off x="8288015" y="2637423"/>
            <a:ext cx="3065785" cy="3226858"/>
            <a:chOff x="7767740" y="3266017"/>
            <a:chExt cx="3065785" cy="3226858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51EC714-20C7-4837-B5A5-09E32FCEEE0E}"/>
                </a:ext>
              </a:extLst>
            </p:cNvPr>
            <p:cNvSpPr/>
            <p:nvPr/>
          </p:nvSpPr>
          <p:spPr>
            <a:xfrm>
              <a:off x="7767741" y="4003675"/>
              <a:ext cx="3065784" cy="248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67ED902-3967-4BAA-847B-1A7D81073032}"/>
                </a:ext>
              </a:extLst>
            </p:cNvPr>
            <p:cNvSpPr/>
            <p:nvPr/>
          </p:nvSpPr>
          <p:spPr>
            <a:xfrm>
              <a:off x="7767740" y="3266017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STENCILATTACHMENT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/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1DA339B0-4122-413D-83BB-646EC99A9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3431154"/>
                <a:ext cx="899284" cy="7325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/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DB29B575-FE6A-45E3-B00F-75488649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3431154"/>
                <a:ext cx="899284" cy="730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/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F328AA9B-5F9C-4CDC-9DBE-033D47535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416" y="3431154"/>
                <a:ext cx="899284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/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25CDA323-0F2E-4170-8DC6-FF26B04A0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4253394"/>
                <a:ext cx="899284" cy="7325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/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2696B8DE-10AD-43C1-8DE6-2BC4489F3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4253393"/>
                <a:ext cx="899284" cy="730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/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139199F9-A439-446D-90EA-02403BB8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4253392"/>
                <a:ext cx="899284" cy="7325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/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74FDA143-DC53-4817-891A-28622C94C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950" y="5075634"/>
                <a:ext cx="899284" cy="7325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/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78EF1338-6AE3-4AB3-8FB0-3C6FFE0A8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264" y="5049949"/>
                <a:ext cx="899284" cy="7325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/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BB093911-29A1-42A2-8965-6A0A5A287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5482" y="5049949"/>
                <a:ext cx="899284" cy="7325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Verbinder: gewinkelt 4">
            <a:extLst>
              <a:ext uri="{FF2B5EF4-FFF2-40B4-BE49-F238E27FC236}">
                <a16:creationId xmlns:a16="http://schemas.microsoft.com/office/drawing/2014/main" id="{EE3C3F1F-4539-4562-A8CA-AD2A713B8A26}"/>
              </a:ext>
            </a:extLst>
          </p:cNvPr>
          <p:cNvCxnSpPr>
            <a:stCxn id="10" idx="2"/>
            <a:endCxn id="24" idx="0"/>
          </p:cNvCxnSpPr>
          <p:nvPr/>
        </p:nvCxnSpPr>
        <p:spPr>
          <a:xfrm rot="5400000">
            <a:off x="4012723" y="554146"/>
            <a:ext cx="441646" cy="372490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Verbinder: gewinkelt 8">
            <a:extLst>
              <a:ext uri="{FF2B5EF4-FFF2-40B4-BE49-F238E27FC236}">
                <a16:creationId xmlns:a16="http://schemas.microsoft.com/office/drawing/2014/main" id="{9EBF33EB-1A0E-442C-B9F9-0D7898D8A88A}"/>
              </a:ext>
            </a:extLst>
          </p:cNvPr>
          <p:cNvCxnSpPr>
            <a:stCxn id="10" idx="2"/>
            <a:endCxn id="27" idx="0"/>
          </p:cNvCxnSpPr>
          <p:nvPr/>
        </p:nvCxnSpPr>
        <p:spPr>
          <a:xfrm rot="16200000" flipH="1">
            <a:off x="7737630" y="554146"/>
            <a:ext cx="441646" cy="372490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765606F-8275-481D-8963-929C63DEA94D}"/>
              </a:ext>
            </a:extLst>
          </p:cNvPr>
          <p:cNvCxnSpPr>
            <a:stCxn id="10" idx="2"/>
            <a:endCxn id="20" idx="0"/>
          </p:cNvCxnSpPr>
          <p:nvPr/>
        </p:nvCxnSpPr>
        <p:spPr>
          <a:xfrm flipH="1">
            <a:off x="6095999" y="2195777"/>
            <a:ext cx="1" cy="4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C5A6F6E-ACE8-43B2-A6F4-081A4E59B385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201342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581651" y="3156346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8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204794" y="315634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2813852" y="3156346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6FF48C9-1904-4DE3-968C-6E9863BA474B}"/>
              </a:ext>
            </a:extLst>
          </p:cNvPr>
          <p:cNvSpPr/>
          <p:nvPr/>
        </p:nvSpPr>
        <p:spPr>
          <a:xfrm>
            <a:off x="8610600" y="1333497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DEPTHATTACHMENT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0FED559-C5E0-4F84-867C-9FF8CEC21197}"/>
              </a:ext>
            </a:extLst>
          </p:cNvPr>
          <p:cNvSpPr/>
          <p:nvPr/>
        </p:nvSpPr>
        <p:spPr>
          <a:xfrm>
            <a:off x="8610600" y="3343273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COLORATTACHMENT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45B3-DDCF-4E66-B2AB-27C120A56022}"/>
              </a:ext>
            </a:extLst>
          </p:cNvPr>
          <p:cNvSpPr/>
          <p:nvPr/>
        </p:nvSpPr>
        <p:spPr>
          <a:xfrm>
            <a:off x="8610600" y="5353054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STENCILATTACHMENT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DAC412D3-38A9-4BE9-8FC0-E68A93449AD6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 flipV="1">
            <a:off x="8058150" y="1697564"/>
            <a:ext cx="552450" cy="2009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60FE0948-CEFB-418E-BDF8-DE18933E4D93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8058150" y="3707341"/>
            <a:ext cx="552450" cy="20097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CC770D-D010-4313-911C-D04BC95F877A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 flipV="1">
            <a:off x="8058150" y="3707340"/>
            <a:ext cx="5524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E2948253-5A7B-4178-B610-3C0BC95B6112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1073916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DD676DD-7574-4903-8624-3BAF2FF45FA6}"/>
              </a:ext>
            </a:extLst>
          </p:cNvPr>
          <p:cNvSpPr/>
          <p:nvPr/>
        </p:nvSpPr>
        <p:spPr>
          <a:xfrm>
            <a:off x="5581651" y="3156346"/>
            <a:ext cx="2476499" cy="110198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FBO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F9C2B6B-9336-4606-91D0-026378F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9D6DE-4E1C-4ADB-B41E-3EF489A164D1}" type="slidenum">
              <a:rPr lang="de-DE" smtClean="0"/>
              <a:t>9</a:t>
            </a:fld>
            <a:endParaRPr lang="de-DE"/>
          </a:p>
        </p:txBody>
      </p:sp>
      <p:sp>
        <p:nvSpPr>
          <p:cNvPr id="26" name="Pfeil: Chevron 25">
            <a:extLst>
              <a:ext uri="{FF2B5EF4-FFF2-40B4-BE49-F238E27FC236}">
                <a16:creationId xmlns:a16="http://schemas.microsoft.com/office/drawing/2014/main" id="{C69D39F0-F918-4739-8090-4C9805588CE0}"/>
              </a:ext>
            </a:extLst>
          </p:cNvPr>
          <p:cNvSpPr/>
          <p:nvPr/>
        </p:nvSpPr>
        <p:spPr>
          <a:xfrm>
            <a:off x="204794" y="3156347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UPDATE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29" name="Pfeil: Chevron 28">
            <a:extLst>
              <a:ext uri="{FF2B5EF4-FFF2-40B4-BE49-F238E27FC236}">
                <a16:creationId xmlns:a16="http://schemas.microsoft.com/office/drawing/2014/main" id="{139BEE32-8900-4CD5-92BA-17B5ADF17A9B}"/>
              </a:ext>
            </a:extLst>
          </p:cNvPr>
          <p:cNvSpPr/>
          <p:nvPr/>
        </p:nvSpPr>
        <p:spPr>
          <a:xfrm>
            <a:off x="2813852" y="3156346"/>
            <a:ext cx="2476500" cy="1101989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RENDER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</a:rPr>
              <a:t>SCENE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6FF48C9-1904-4DE3-968C-6E9863BA474B}"/>
              </a:ext>
            </a:extLst>
          </p:cNvPr>
          <p:cNvSpPr/>
          <p:nvPr/>
        </p:nvSpPr>
        <p:spPr>
          <a:xfrm>
            <a:off x="8610600" y="1333497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DEPTHATTACHMENT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8545B3-DDCF-4E66-B2AB-27C120A56022}"/>
              </a:ext>
            </a:extLst>
          </p:cNvPr>
          <p:cNvSpPr/>
          <p:nvPr/>
        </p:nvSpPr>
        <p:spPr>
          <a:xfrm>
            <a:off x="8610600" y="5353054"/>
            <a:ext cx="3065783" cy="72813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STENCILATTACHMENT</a:t>
            </a:r>
          </a:p>
        </p:txBody>
      </p:sp>
      <p:cxnSp>
        <p:nvCxnSpPr>
          <p:cNvPr id="8" name="Verbinder: gewinkelt 7">
            <a:extLst>
              <a:ext uri="{FF2B5EF4-FFF2-40B4-BE49-F238E27FC236}">
                <a16:creationId xmlns:a16="http://schemas.microsoft.com/office/drawing/2014/main" id="{DAC412D3-38A9-4BE9-8FC0-E68A93449AD6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8058150" y="1697564"/>
            <a:ext cx="552450" cy="2009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60FE0948-CEFB-418E-BDF8-DE18933E4D93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058150" y="3707341"/>
            <a:ext cx="552450" cy="20097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7CC770D-D010-4313-911C-D04BC95F877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8058150" y="3707341"/>
            <a:ext cx="5524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396A5B1-D987-4B0A-A1C2-E5E074F50C0C}"/>
              </a:ext>
            </a:extLst>
          </p:cNvPr>
          <p:cNvGrpSpPr/>
          <p:nvPr/>
        </p:nvGrpSpPr>
        <p:grpSpPr>
          <a:xfrm>
            <a:off x="8610600" y="2498590"/>
            <a:ext cx="3065783" cy="2417499"/>
            <a:chOff x="8610600" y="2060043"/>
            <a:chExt cx="3065783" cy="241749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0FED559-C5E0-4F84-867C-9FF8CEC21197}"/>
                </a:ext>
              </a:extLst>
            </p:cNvPr>
            <p:cNvSpPr/>
            <p:nvPr/>
          </p:nvSpPr>
          <p:spPr>
            <a:xfrm>
              <a:off x="8610600" y="2060043"/>
              <a:ext cx="3065783" cy="72813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COLORATTACHMENT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7F76991C-1306-4766-8132-3952BDA3D062}"/>
                </a:ext>
              </a:extLst>
            </p:cNvPr>
            <p:cNvSpPr/>
            <p:nvPr/>
          </p:nvSpPr>
          <p:spPr>
            <a:xfrm>
              <a:off x="8610600" y="2788176"/>
              <a:ext cx="3065783" cy="1689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1E6C224-933F-4344-8F66-F068BD4A7732}"/>
                </a:ext>
              </a:extLst>
            </p:cNvPr>
            <p:cNvSpPr/>
            <p:nvPr/>
          </p:nvSpPr>
          <p:spPr>
            <a:xfrm>
              <a:off x="8682991" y="2904725"/>
              <a:ext cx="2921000" cy="72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TEXTURE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146EAAA-93AC-4012-B382-93D48BF934FB}"/>
                </a:ext>
              </a:extLst>
            </p:cNvPr>
            <p:cNvSpPr/>
            <p:nvPr/>
          </p:nvSpPr>
          <p:spPr>
            <a:xfrm>
              <a:off x="8682991" y="3682861"/>
              <a:ext cx="2921000" cy="728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RENDERBUFFER OBJECT (RBO)</a:t>
              </a:r>
            </a:p>
          </p:txBody>
        </p:sp>
      </p:grpSp>
      <p:sp>
        <p:nvSpPr>
          <p:cNvPr id="27" name="Rechteck 26">
            <a:extLst>
              <a:ext uri="{FF2B5EF4-FFF2-40B4-BE49-F238E27FC236}">
                <a16:creationId xmlns:a16="http://schemas.microsoft.com/office/drawing/2014/main" id="{CBBCB5F6-39C1-401E-B8EA-05C1D9C7E31A}"/>
              </a:ext>
            </a:extLst>
          </p:cNvPr>
          <p:cNvSpPr/>
          <p:nvPr/>
        </p:nvSpPr>
        <p:spPr>
          <a:xfrm>
            <a:off x="0" y="0"/>
            <a:ext cx="12192000" cy="10583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600" dirty="0"/>
              <a:t>AUFBAU: FBO</a:t>
            </a:r>
          </a:p>
        </p:txBody>
      </p:sp>
    </p:spTree>
    <p:extLst>
      <p:ext uri="{BB962C8B-B14F-4D97-AF65-F5344CB8AC3E}">
        <p14:creationId xmlns:p14="http://schemas.microsoft.com/office/powerpoint/2010/main" val="3842423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1370</Words>
  <Application>Microsoft Office PowerPoint</Application>
  <PresentationFormat>Breitbild</PresentationFormat>
  <Paragraphs>320</Paragraphs>
  <Slides>37</Slides>
  <Notes>10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Gudea</vt:lpstr>
      <vt:lpstr>MathJax_Main</vt:lpstr>
      <vt:lpstr>Symbol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LIVEDEMO (FBO)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LIVEDEMO (IBL)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Querfeld</dc:creator>
  <cp:lastModifiedBy>Maximilian Querfeld</cp:lastModifiedBy>
  <cp:revision>62</cp:revision>
  <dcterms:created xsi:type="dcterms:W3CDTF">2020-11-28T12:21:21Z</dcterms:created>
  <dcterms:modified xsi:type="dcterms:W3CDTF">2020-11-29T18:47:28Z</dcterms:modified>
</cp:coreProperties>
</file>